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51" r:id="rId1"/>
  </p:sldMasterIdLst>
  <p:notesMasterIdLst>
    <p:notesMasterId r:id="rId54"/>
  </p:notesMasterIdLst>
  <p:handoutMasterIdLst>
    <p:handoutMasterId r:id="rId55"/>
  </p:handoutMasterIdLst>
  <p:sldIdLst>
    <p:sldId id="414" r:id="rId2"/>
    <p:sldId id="416" r:id="rId3"/>
    <p:sldId id="417" r:id="rId4"/>
    <p:sldId id="418" r:id="rId5"/>
    <p:sldId id="419" r:id="rId6"/>
    <p:sldId id="420" r:id="rId7"/>
    <p:sldId id="437" r:id="rId8"/>
    <p:sldId id="423" r:id="rId9"/>
    <p:sldId id="425" r:id="rId10"/>
    <p:sldId id="426" r:id="rId11"/>
    <p:sldId id="548" r:id="rId12"/>
    <p:sldId id="558" r:id="rId13"/>
    <p:sldId id="429" r:id="rId14"/>
    <p:sldId id="430" r:id="rId15"/>
    <p:sldId id="431" r:id="rId16"/>
    <p:sldId id="440" r:id="rId17"/>
    <p:sldId id="529" r:id="rId18"/>
    <p:sldId id="466" r:id="rId19"/>
    <p:sldId id="443" r:id="rId20"/>
    <p:sldId id="444" r:id="rId21"/>
    <p:sldId id="445" r:id="rId22"/>
    <p:sldId id="446" r:id="rId23"/>
    <p:sldId id="447" r:id="rId24"/>
    <p:sldId id="448" r:id="rId25"/>
    <p:sldId id="467" r:id="rId26"/>
    <p:sldId id="549" r:id="rId27"/>
    <p:sldId id="474" r:id="rId28"/>
    <p:sldId id="478" r:id="rId29"/>
    <p:sldId id="479" r:id="rId30"/>
    <p:sldId id="480" r:id="rId31"/>
    <p:sldId id="481" r:id="rId32"/>
    <p:sldId id="484" r:id="rId33"/>
    <p:sldId id="485" r:id="rId34"/>
    <p:sldId id="486" r:id="rId35"/>
    <p:sldId id="533" r:id="rId36"/>
    <p:sldId id="552" r:id="rId37"/>
    <p:sldId id="553" r:id="rId38"/>
    <p:sldId id="488" r:id="rId39"/>
    <p:sldId id="489" r:id="rId40"/>
    <p:sldId id="490" r:id="rId41"/>
    <p:sldId id="491" r:id="rId42"/>
    <p:sldId id="492" r:id="rId43"/>
    <p:sldId id="496" r:id="rId44"/>
    <p:sldId id="551" r:id="rId45"/>
    <p:sldId id="499" r:id="rId46"/>
    <p:sldId id="532" r:id="rId47"/>
    <p:sldId id="506" r:id="rId48"/>
    <p:sldId id="510" r:id="rId49"/>
    <p:sldId id="511" r:id="rId50"/>
    <p:sldId id="554" r:id="rId51"/>
    <p:sldId id="519" r:id="rId52"/>
    <p:sldId id="555" r:id="rId53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000" kern="1200">
        <a:solidFill>
          <a:schemeClr val="tx1"/>
        </a:solidFill>
        <a:latin typeface="Futura Book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000" kern="1200">
        <a:solidFill>
          <a:schemeClr val="tx1"/>
        </a:solidFill>
        <a:latin typeface="Futura Book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000" kern="1200">
        <a:solidFill>
          <a:schemeClr val="tx1"/>
        </a:solidFill>
        <a:latin typeface="Futura Book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000" kern="1200">
        <a:solidFill>
          <a:schemeClr val="tx1"/>
        </a:solidFill>
        <a:latin typeface="Futura Book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000" kern="1200">
        <a:solidFill>
          <a:schemeClr val="tx1"/>
        </a:solidFill>
        <a:latin typeface="Futura Book"/>
        <a:ea typeface="MS PGothic" pitchFamily="34" charset="-128"/>
        <a:cs typeface="+mn-cs"/>
      </a:defRPr>
    </a:lvl5pPr>
    <a:lvl6pPr marL="2286000" algn="l" defTabSz="914400" rtl="0" eaLnBrk="1" latinLnBrk="0" hangingPunct="1">
      <a:defRPr sz="3000" kern="1200">
        <a:solidFill>
          <a:schemeClr val="tx1"/>
        </a:solidFill>
        <a:latin typeface="Futura Book"/>
        <a:ea typeface="MS PGothic" pitchFamily="34" charset="-128"/>
        <a:cs typeface="+mn-cs"/>
      </a:defRPr>
    </a:lvl6pPr>
    <a:lvl7pPr marL="2743200" algn="l" defTabSz="914400" rtl="0" eaLnBrk="1" latinLnBrk="0" hangingPunct="1">
      <a:defRPr sz="3000" kern="1200">
        <a:solidFill>
          <a:schemeClr val="tx1"/>
        </a:solidFill>
        <a:latin typeface="Futura Book"/>
        <a:ea typeface="MS PGothic" pitchFamily="34" charset="-128"/>
        <a:cs typeface="+mn-cs"/>
      </a:defRPr>
    </a:lvl7pPr>
    <a:lvl8pPr marL="3200400" algn="l" defTabSz="914400" rtl="0" eaLnBrk="1" latinLnBrk="0" hangingPunct="1">
      <a:defRPr sz="3000" kern="1200">
        <a:solidFill>
          <a:schemeClr val="tx1"/>
        </a:solidFill>
        <a:latin typeface="Futura Book"/>
        <a:ea typeface="MS PGothic" pitchFamily="34" charset="-128"/>
        <a:cs typeface="+mn-cs"/>
      </a:defRPr>
    </a:lvl8pPr>
    <a:lvl9pPr marL="3657600" algn="l" defTabSz="914400" rtl="0" eaLnBrk="1" latinLnBrk="0" hangingPunct="1">
      <a:defRPr sz="3000" kern="1200">
        <a:solidFill>
          <a:schemeClr val="tx1"/>
        </a:solidFill>
        <a:latin typeface="Futura Book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DEE0"/>
    <a:srgbClr val="C9DBDD"/>
    <a:srgbClr val="C4D8DA"/>
    <a:srgbClr val="CCECFF"/>
    <a:srgbClr val="000099"/>
    <a:srgbClr val="800080"/>
    <a:srgbClr val="3333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51" autoAdjust="0"/>
    <p:restoredTop sz="94667" autoAdjust="0"/>
  </p:normalViewPr>
  <p:slideViewPr>
    <p:cSldViewPr>
      <p:cViewPr>
        <p:scale>
          <a:sx n="69" d="100"/>
          <a:sy n="69" d="100"/>
        </p:scale>
        <p:origin x="-1224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1" d="100"/>
        <a:sy n="51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l" defTabSz="990600" eaLnBrk="0" hangingPunct="0">
              <a:defRPr sz="1300">
                <a:latin typeface="Futura Book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624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>
                <a:latin typeface="Futura Book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625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l" defTabSz="990600" eaLnBrk="0" hangingPunct="0">
              <a:defRPr sz="1300">
                <a:latin typeface="Futura Book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625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>
                <a:latin typeface="Futura Book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6F740245-3747-45AB-AA65-0E3D1D76F55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800937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l" defTabSz="990600" eaLnBrk="0" hangingPunct="0">
              <a:defRPr sz="1300">
                <a:latin typeface="Futura Book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>
                <a:latin typeface="Futura Book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noProof="0" smtClean="0"/>
              <a:t>Klicka här för att ändra format på bakgrundstexten</a:t>
            </a:r>
          </a:p>
          <a:p>
            <a:pPr lvl="1"/>
            <a:r>
              <a:rPr lang="sv-SE" noProof="0" smtClean="0"/>
              <a:t>Nivå två</a:t>
            </a:r>
          </a:p>
          <a:p>
            <a:pPr lvl="2"/>
            <a:r>
              <a:rPr lang="sv-SE" noProof="0" smtClean="0"/>
              <a:t>Nivå tre</a:t>
            </a:r>
          </a:p>
          <a:p>
            <a:pPr lvl="3"/>
            <a:r>
              <a:rPr lang="sv-SE" noProof="0" smtClean="0"/>
              <a:t>Nivå fyra</a:t>
            </a:r>
          </a:p>
          <a:p>
            <a:pPr lvl="4"/>
            <a:r>
              <a:rPr lang="sv-SE" noProof="0" smtClean="0"/>
              <a:t>Nivå fem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l" defTabSz="990600" eaLnBrk="0" hangingPunct="0">
              <a:defRPr sz="1300">
                <a:latin typeface="Futura Book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>
                <a:latin typeface="Futura Book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4AF9F950-809D-4F6D-89D0-EA69361CE233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980056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Futura Book" pitchFamily="2" charset="0"/>
        <a:ea typeface="MS PGothic" pitchFamily="34" charset="-128"/>
        <a:cs typeface="ＭＳ Ｐゴシック" pitchFamily="84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Futura Book" pitchFamily="2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Futura Book" pitchFamily="2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Futura Book" pitchFamily="2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Futura Book" pitchFamily="2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61007C-C8B7-488C-843B-460D7ACF739E}" type="slidenum">
              <a:rPr lang="sv-SE" smtClean="0">
                <a:latin typeface="Futura Book"/>
              </a:rPr>
              <a:pPr/>
              <a:t>18</a:t>
            </a:fld>
            <a:endParaRPr lang="sv-SE" dirty="0" smtClean="0">
              <a:latin typeface="Futura Book"/>
            </a:endParaRPr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 defTabSz="990600"/>
            <a:fld id="{D3260278-3F70-47F4-98C7-068EC03D6BC0}" type="slidenum">
              <a:rPr lang="sv-SE" sz="1300">
                <a:latin typeface="Arial" pitchFamily="34" charset="0"/>
                <a:ea typeface="MS PGothic" pitchFamily="34" charset="-128"/>
              </a:rPr>
              <a:pPr algn="r" defTabSz="990600"/>
              <a:t>18</a:t>
            </a:fld>
            <a:endParaRPr lang="sv-SE" sz="1300" dirty="0"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sv-SE" b="1" dirty="0" smtClean="0">
                <a:solidFill>
                  <a:srgbClr val="0000FF"/>
                </a:solidFill>
                <a:latin typeface="Futura Book"/>
              </a:rPr>
              <a:t>URBAN SUBSYSTEMS, SCATTERED</a:t>
            </a:r>
          </a:p>
          <a:p>
            <a:pPr eaLnBrk="1" hangingPunct="1"/>
            <a:endParaRPr lang="sv-SE" b="1" dirty="0" smtClean="0">
              <a:solidFill>
                <a:srgbClr val="0000FF"/>
              </a:solidFill>
              <a:latin typeface="Futura Book"/>
            </a:endParaRPr>
          </a:p>
          <a:p>
            <a:pPr eaLnBrk="1" hangingPunct="1"/>
            <a:r>
              <a:rPr lang="sv-SE" dirty="0" err="1" smtClean="0">
                <a:solidFill>
                  <a:srgbClr val="993300"/>
                </a:solidFill>
                <a:latin typeface="Futura Book"/>
              </a:rPr>
              <a:t>Many</a:t>
            </a:r>
            <a:r>
              <a:rPr lang="sv-SE" smtClean="0">
                <a:solidFill>
                  <a:srgbClr val="993300"/>
                </a:solidFill>
                <a:latin typeface="Futura Book"/>
              </a:rPr>
              <a:t> of these solutions are individually effective. </a:t>
            </a:r>
            <a:r>
              <a:rPr lang="sv-SE" i="1" smtClean="0">
                <a:solidFill>
                  <a:srgbClr val="993300"/>
                </a:solidFill>
                <a:latin typeface="Futura Book"/>
              </a:rPr>
              <a:t>But, almost everywhere, we tend to look at problems in isolation from one another</a:t>
            </a:r>
            <a:r>
              <a:rPr lang="sv-SE" smtClean="0">
                <a:solidFill>
                  <a:srgbClr val="993300"/>
                </a:solidFill>
                <a:latin typeface="Futura Book"/>
              </a:rPr>
              <a:t>. We have to be better at seeing the whole picture and coordinate our solutions more.  </a:t>
            </a:r>
          </a:p>
          <a:p>
            <a:pPr eaLnBrk="1" hangingPunct="1"/>
            <a:r>
              <a:rPr lang="sv-SE" smtClean="0">
                <a:solidFill>
                  <a:srgbClr val="993300"/>
                </a:solidFill>
                <a:latin typeface="Futura Book"/>
              </a:rPr>
              <a:t>Not only for the reason of a better environment. But also because there is a great deal of money in a better use of </a:t>
            </a:r>
            <a:r>
              <a:rPr lang="sv-SE" i="1" smtClean="0">
                <a:solidFill>
                  <a:srgbClr val="993300"/>
                </a:solidFill>
                <a:latin typeface="Futura Book"/>
              </a:rPr>
              <a:t>the synergies between the systems</a:t>
            </a:r>
            <a:r>
              <a:rPr lang="sv-SE" smtClean="0">
                <a:solidFill>
                  <a:srgbClr val="993300"/>
                </a:solidFill>
                <a:latin typeface="Futura Book"/>
              </a:rPr>
              <a:t>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534150" y="1219200"/>
            <a:ext cx="1924050" cy="4191000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762000" y="1219200"/>
            <a:ext cx="5619750" cy="4191000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/>
          </p:nvPr>
        </p:nvSpPr>
        <p:spPr>
          <a:xfrm>
            <a:off x="762000" y="1219200"/>
            <a:ext cx="7696200" cy="4191000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Rubrik, text och 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62000" y="1219200"/>
            <a:ext cx="7696200" cy="762000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half" idx="1"/>
          </p:nvPr>
        </p:nvSpPr>
        <p:spPr>
          <a:xfrm>
            <a:off x="990600" y="2209800"/>
            <a:ext cx="3657600" cy="3200400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quarter" idx="2"/>
          </p:nvPr>
        </p:nvSpPr>
        <p:spPr>
          <a:xfrm>
            <a:off x="4800600" y="2209800"/>
            <a:ext cx="3657600" cy="1524000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innehåll 4"/>
          <p:cNvSpPr>
            <a:spLocks noGrp="1"/>
          </p:cNvSpPr>
          <p:nvPr>
            <p:ph sz="quarter" idx="3"/>
          </p:nvPr>
        </p:nvSpPr>
        <p:spPr>
          <a:xfrm>
            <a:off x="4800600" y="3886200"/>
            <a:ext cx="3657600" cy="1524000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Rubrik och fyra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sz="quarter"/>
          </p:nvPr>
        </p:nvSpPr>
        <p:spPr>
          <a:xfrm>
            <a:off x="762000" y="1219200"/>
            <a:ext cx="7696200" cy="762000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quarter" idx="1"/>
          </p:nvPr>
        </p:nvSpPr>
        <p:spPr>
          <a:xfrm>
            <a:off x="990600" y="2209800"/>
            <a:ext cx="3657600" cy="1524000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quarter" idx="2"/>
          </p:nvPr>
        </p:nvSpPr>
        <p:spPr>
          <a:xfrm>
            <a:off x="4800600" y="2209800"/>
            <a:ext cx="3657600" cy="1524000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innehåll 4"/>
          <p:cNvSpPr>
            <a:spLocks noGrp="1"/>
          </p:cNvSpPr>
          <p:nvPr>
            <p:ph sz="quarter" idx="3"/>
          </p:nvPr>
        </p:nvSpPr>
        <p:spPr>
          <a:xfrm>
            <a:off x="990600" y="3886200"/>
            <a:ext cx="3657600" cy="1524000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800600" y="3886200"/>
            <a:ext cx="3657600" cy="1524000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Rubrik, innehåll och 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62000" y="1219200"/>
            <a:ext cx="7696200" cy="762000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990600" y="2209800"/>
            <a:ext cx="3657600" cy="3200400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quarter" idx="2"/>
          </p:nvPr>
        </p:nvSpPr>
        <p:spPr>
          <a:xfrm>
            <a:off x="4800600" y="2209800"/>
            <a:ext cx="3657600" cy="1524000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innehåll 4"/>
          <p:cNvSpPr>
            <a:spLocks noGrp="1"/>
          </p:cNvSpPr>
          <p:nvPr>
            <p:ph sz="quarter" idx="3"/>
          </p:nvPr>
        </p:nvSpPr>
        <p:spPr>
          <a:xfrm>
            <a:off x="4800600" y="3886200"/>
            <a:ext cx="3657600" cy="1524000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Rubrik, text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62000" y="1219200"/>
            <a:ext cx="7696200" cy="762000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half" idx="1"/>
          </p:nvPr>
        </p:nvSpPr>
        <p:spPr>
          <a:xfrm>
            <a:off x="990600" y="2209800"/>
            <a:ext cx="3657600" cy="3200400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800600" y="2209800"/>
            <a:ext cx="3657600" cy="3200400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990600" y="2209800"/>
            <a:ext cx="3657600" cy="320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800600" y="2209800"/>
            <a:ext cx="3657600" cy="320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sv-SE" noProof="0" smtClean="0"/>
              <a:t>Klicka på ikonen för att lägga till en bild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1219200"/>
            <a:ext cx="7696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Klicka här för att ändra format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2209800"/>
            <a:ext cx="7467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Klicka här för att ändra format på bakgrundstexten</a:t>
            </a:r>
          </a:p>
          <a:p>
            <a:pPr lvl="1"/>
            <a:r>
              <a:rPr lang="en-US" smtClean="0"/>
              <a:t>Nivå två</a:t>
            </a:r>
          </a:p>
          <a:p>
            <a:pPr lvl="2"/>
            <a:r>
              <a:rPr lang="en-US" smtClean="0"/>
              <a:t>Nivå tre</a:t>
            </a:r>
          </a:p>
          <a:p>
            <a:pPr lvl="3"/>
            <a:r>
              <a:rPr lang="en-US" smtClean="0"/>
              <a:t>Nivå fyra</a:t>
            </a:r>
          </a:p>
          <a:p>
            <a:pPr lvl="4"/>
            <a:r>
              <a:rPr lang="en-US" smtClean="0"/>
              <a:t>Nivå fem</a:t>
            </a:r>
          </a:p>
        </p:txBody>
      </p:sp>
      <p:sp>
        <p:nvSpPr>
          <p:cNvPr id="2037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Futura Book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7" r:id="rId16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MS PGothic" pitchFamily="34" charset="-128"/>
          <a:cs typeface="ＭＳ Ｐゴシック" pitchFamily="84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utura Book" pitchFamily="2" charset="0"/>
          <a:ea typeface="MS PGothic" pitchFamily="34" charset="-128"/>
          <a:cs typeface="ＭＳ Ｐゴシック" pitchFamily="84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utura Book" pitchFamily="2" charset="0"/>
          <a:ea typeface="MS PGothic" pitchFamily="34" charset="-128"/>
          <a:cs typeface="ＭＳ Ｐゴシック" pitchFamily="84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utura Book" pitchFamily="2" charset="0"/>
          <a:ea typeface="MS PGothic" pitchFamily="34" charset="-128"/>
          <a:cs typeface="ＭＳ Ｐゴシック" pitchFamily="84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utura Book" pitchFamily="2" charset="0"/>
          <a:ea typeface="MS PGothic" pitchFamily="34" charset="-128"/>
          <a:cs typeface="ＭＳ Ｐゴシック" pitchFamily="84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utura Book" pitchFamily="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utura Book" pitchFamily="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utura Book" pitchFamily="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utura Book" pitchFamily="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ＭＳ Ｐゴシック" pitchFamily="84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yggvesta.se/Default.aspx" TargetMode="External"/><Relationship Id="rId13" Type="http://schemas.openxmlformats.org/officeDocument/2006/relationships/hyperlink" Target="http://www.hsb.se/hsb/jsp/polopoly.jsp?d=10" TargetMode="External"/><Relationship Id="rId18" Type="http://schemas.openxmlformats.org/officeDocument/2006/relationships/image" Target="../media/image45.jpeg"/><Relationship Id="rId3" Type="http://schemas.openxmlformats.org/officeDocument/2006/relationships/hyperlink" Target="http://www.ncc.se/sv" TargetMode="External"/><Relationship Id="rId7" Type="http://schemas.openxmlformats.org/officeDocument/2006/relationships/image" Target="../media/image38.png"/><Relationship Id="rId12" Type="http://schemas.openxmlformats.org/officeDocument/2006/relationships/image" Target="../media/image41.png"/><Relationship Id="rId17" Type="http://schemas.openxmlformats.org/officeDocument/2006/relationships/image" Target="../media/image44.gif"/><Relationship Id="rId2" Type="http://schemas.openxmlformats.org/officeDocument/2006/relationships/image" Target="../media/image35.jpe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0.png"/><Relationship Id="rId5" Type="http://schemas.openxmlformats.org/officeDocument/2006/relationships/hyperlink" Target="http://www.skanska.se/sv/" TargetMode="External"/><Relationship Id="rId15" Type="http://schemas.openxmlformats.org/officeDocument/2006/relationships/hyperlink" Target="http://www.skb.org/" TargetMode="External"/><Relationship Id="rId10" Type="http://schemas.openxmlformats.org/officeDocument/2006/relationships/hyperlink" Target="http://www.peab.se/" TargetMode="External"/><Relationship Id="rId4" Type="http://schemas.openxmlformats.org/officeDocument/2006/relationships/image" Target="../media/image36.png"/><Relationship Id="rId9" Type="http://schemas.openxmlformats.org/officeDocument/2006/relationships/image" Target="../media/image39.png"/><Relationship Id="rId1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ockholm.se/hammarbysjostad" TargetMode="External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6.xml"/><Relationship Id="rId4" Type="http://schemas.openxmlformats.org/officeDocument/2006/relationships/hyperlink" Target="http://www.stockholmvatten.se/glashusett" TargetMode="Externa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6"/>
          <p:cNvSpPr>
            <a:spLocks noChangeArrowheads="1"/>
          </p:cNvSpPr>
          <p:nvPr/>
        </p:nvSpPr>
        <p:spPr bwMode="auto">
          <a:xfrm>
            <a:off x="0" y="5291138"/>
            <a:ext cx="3348038" cy="1679575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sv-SE" dirty="0"/>
          </a:p>
        </p:txBody>
      </p:sp>
      <p:pic>
        <p:nvPicPr>
          <p:cNvPr id="3" name="Picture 13" descr="Capitol_of_Scandinavia"/>
          <p:cNvPicPr>
            <a:picLocks noChangeAspect="1" noChangeArrowheads="1"/>
          </p:cNvPicPr>
          <p:nvPr/>
        </p:nvPicPr>
        <p:blipFill>
          <a:blip r:embed="rId2" cstate="print"/>
          <a:srcRect l="1889" r="7559" b="9448"/>
          <a:stretch>
            <a:fillRect/>
          </a:stretch>
        </p:blipFill>
        <p:spPr bwMode="auto">
          <a:xfrm>
            <a:off x="935038" y="5287963"/>
            <a:ext cx="1570037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979613" y="44624"/>
            <a:ext cx="6840537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Lucida Sans" pitchFamily="34" charset="0"/>
                <a:cs typeface="Times New Roman" pitchFamily="18" charset="0"/>
              </a:rPr>
              <a:t>Hammarby Sjöstad/</a:t>
            </a:r>
            <a:br>
              <a:rPr kumimoji="0" lang="sv-SE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Lucida Sans" pitchFamily="34" charset="0"/>
                <a:cs typeface="Times New Roman" pitchFamily="18" charset="0"/>
              </a:rPr>
            </a:br>
            <a:r>
              <a:rPr kumimoji="0" lang="sv-SE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Lucida Sans" pitchFamily="34" charset="0"/>
                <a:cs typeface="Times New Roman" pitchFamily="18" charset="0"/>
              </a:rPr>
              <a:t> - </a:t>
            </a:r>
            <a:r>
              <a:rPr kumimoji="0" lang="en-GB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Lucida Sans" pitchFamily="34" charset="0"/>
                <a:cs typeface="Times New Roman" pitchFamily="18" charset="0"/>
              </a:rPr>
              <a:t>unique environmental project in Stockholm</a:t>
            </a:r>
            <a:r>
              <a:rPr kumimoji="0" lang="sv-SE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Lucida Sans" pitchFamily="34" charset="0"/>
                <a:cs typeface="Times New Roman" pitchFamily="18" charset="0"/>
              </a:rPr>
              <a:t> </a:t>
            </a:r>
          </a:p>
        </p:txBody>
      </p:sp>
      <p:pic>
        <p:nvPicPr>
          <p:cNvPr id="5" name="Picture 9" descr="bandolinis f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8038" y="2540000"/>
            <a:ext cx="5795962" cy="434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07504" y="1674911"/>
            <a:ext cx="3924301" cy="35394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sv-SE" sz="2500" dirty="0">
              <a:latin typeface="Lucida Sans" pitchFamily="34" charset="0"/>
              <a:cs typeface="Times New Roman" pitchFamily="18" charset="0"/>
            </a:endParaRPr>
          </a:p>
          <a:p>
            <a:r>
              <a:rPr lang="en-GB" sz="2200" dirty="0">
                <a:latin typeface="Lucida Sans" pitchFamily="34" charset="0"/>
                <a:cs typeface="Times New Roman" pitchFamily="18" charset="0"/>
              </a:rPr>
              <a:t>Erik Freudenthal</a:t>
            </a:r>
          </a:p>
          <a:p>
            <a:endParaRPr lang="en-GB" sz="800" dirty="0">
              <a:latin typeface="Lucida Sans" pitchFamily="34" charset="0"/>
              <a:cs typeface="Times New Roman" pitchFamily="18" charset="0"/>
            </a:endParaRPr>
          </a:p>
          <a:p>
            <a:r>
              <a:rPr lang="en-GB" sz="2200" dirty="0">
                <a:latin typeface="Lucida Sans" pitchFamily="34" charset="0"/>
                <a:cs typeface="Times New Roman" pitchFamily="18" charset="0"/>
              </a:rPr>
              <a:t>Head of </a:t>
            </a:r>
          </a:p>
          <a:p>
            <a:r>
              <a:rPr lang="en-GB" sz="2200" dirty="0">
                <a:latin typeface="Lucida Sans" pitchFamily="34" charset="0"/>
                <a:cs typeface="Times New Roman" pitchFamily="18" charset="0"/>
              </a:rPr>
              <a:t>Communications</a:t>
            </a:r>
          </a:p>
          <a:p>
            <a:r>
              <a:rPr lang="en-GB" sz="2200" dirty="0">
                <a:latin typeface="Lucida Sans" pitchFamily="34" charset="0"/>
                <a:cs typeface="Times New Roman" pitchFamily="18" charset="0"/>
              </a:rPr>
              <a:t>in</a:t>
            </a:r>
          </a:p>
          <a:p>
            <a:r>
              <a:rPr lang="en-GB" sz="2200" dirty="0">
                <a:latin typeface="Lucida Sans" pitchFamily="34" charset="0"/>
                <a:cs typeface="Times New Roman" pitchFamily="18" charset="0"/>
              </a:rPr>
              <a:t>GlashusEtt</a:t>
            </a:r>
          </a:p>
          <a:p>
            <a:endParaRPr lang="en-GB" sz="1200" dirty="0">
              <a:latin typeface="Lucida Sans" pitchFamily="34" charset="0"/>
              <a:cs typeface="Times New Roman" pitchFamily="18" charset="0"/>
            </a:endParaRPr>
          </a:p>
          <a:p>
            <a:r>
              <a:rPr lang="en-GB" sz="1600" dirty="0">
                <a:latin typeface="Lucida Sans" pitchFamily="34" charset="0"/>
                <a:cs typeface="Times New Roman" pitchFamily="18" charset="0"/>
              </a:rPr>
              <a:t>The Environmental Information</a:t>
            </a:r>
          </a:p>
          <a:p>
            <a:r>
              <a:rPr lang="en-GB" sz="1600" dirty="0">
                <a:latin typeface="Lucida Sans" pitchFamily="34" charset="0"/>
                <a:cs typeface="Times New Roman" pitchFamily="18" charset="0"/>
              </a:rPr>
              <a:t>Centre for Hammarby Sjöstad</a:t>
            </a:r>
          </a:p>
          <a:p>
            <a:endParaRPr lang="en-GB" sz="800" dirty="0">
              <a:latin typeface="Lucida Sans" pitchFamily="34" charset="0"/>
              <a:cs typeface="Times New Roman" pitchFamily="18" charset="0"/>
            </a:endParaRPr>
          </a:p>
          <a:p>
            <a:endParaRPr lang="sv-SE" sz="2500" dirty="0">
              <a:latin typeface="Lucida Sans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innehåll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6" name="Bildobjekt 1" descr="Bilder 00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3963" y="917575"/>
            <a:ext cx="7920037" cy="594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9" name="Platshållare för innehåll 8" descr="IMG_0249.JPG"/>
          <p:cNvPicPr>
            <a:picLocks noGrp="1" noChangeAspect="1"/>
          </p:cNvPicPr>
          <p:nvPr>
            <p:ph sz="quarter" idx="3"/>
          </p:nvPr>
        </p:nvPicPr>
        <p:blipFill>
          <a:blip r:embed="rId2" cstate="print"/>
          <a:stretch>
            <a:fillRect/>
          </a:stretch>
        </p:blipFill>
        <p:spPr>
          <a:xfrm>
            <a:off x="1" y="1135727"/>
            <a:ext cx="9144000" cy="6829777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6" name="Platshållare för innehåll 5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085850"/>
            <a:ext cx="3700264" cy="2775198"/>
          </a:xfrm>
        </p:spPr>
      </p:pic>
      <p:pic>
        <p:nvPicPr>
          <p:cNvPr id="7" name="Platshållare för innehåll 5"/>
          <p:cNvPicPr>
            <a:picLocks noGrp="1" noChangeAspect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139881"/>
            <a:ext cx="4990602" cy="3745503"/>
          </a:xfrm>
        </p:spPr>
      </p:pic>
    </p:spTree>
    <p:extLst>
      <p:ext uri="{BB962C8B-B14F-4D97-AF65-F5344CB8AC3E}">
        <p14:creationId xmlns:p14="http://schemas.microsoft.com/office/powerpoint/2010/main" val="40697780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7" name="Platshållare för innehåll 6" descr="IMG_3467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-756592" y="2780928"/>
            <a:ext cx="5680405" cy="4260304"/>
          </a:xfrm>
        </p:spPr>
      </p:pic>
      <p:sp>
        <p:nvSpPr>
          <p:cNvPr id="5" name="Platshållare för innehåll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6" name="Picture 4" descr="Laxfiskare Sickal kan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0"/>
            <a:ext cx="5599113" cy="784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innehåll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6" name="Picture 8" descr="Nyår 2009 2 0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4088"/>
            <a:ext cx="9180513" cy="688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innehåll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6" name="Picture 4" descr="Nyår 2009 014"/>
          <p:cNvPicPr>
            <a:picLocks noChangeAspect="1" noChangeArrowheads="1"/>
          </p:cNvPicPr>
          <p:nvPr/>
        </p:nvPicPr>
        <p:blipFill>
          <a:blip r:embed="rId2" cstate="print"/>
          <a:srcRect r="26712" b="26789"/>
          <a:stretch>
            <a:fillRect/>
          </a:stretch>
        </p:blipFill>
        <p:spPr bwMode="auto">
          <a:xfrm>
            <a:off x="0" y="2947488"/>
            <a:ext cx="5220072" cy="391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latshållare för innehåll 8" descr="IMG_3045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3851920" y="0"/>
            <a:ext cx="5292080" cy="3969060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innehåll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6" name="Picture 3" descr="_15 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000400"/>
            <a:ext cx="7848872" cy="58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innehåll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6" name="Picture 5" descr="_16 problemcirklar"/>
          <p:cNvPicPr>
            <a:picLocks noChangeAspect="1" noChangeArrowheads="1"/>
          </p:cNvPicPr>
          <p:nvPr/>
        </p:nvPicPr>
        <p:blipFill>
          <a:blip r:embed="rId2" cstate="print"/>
          <a:srcRect l="20682" t="18871" r="1802" b="1047"/>
          <a:stretch>
            <a:fillRect/>
          </a:stretch>
        </p:blipFill>
        <p:spPr bwMode="auto">
          <a:xfrm>
            <a:off x="1187450" y="901700"/>
            <a:ext cx="7993063" cy="598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_03 sopberg"/>
          <p:cNvPicPr>
            <a:picLocks noChangeAspect="1" noChangeArrowheads="1"/>
          </p:cNvPicPr>
          <p:nvPr/>
        </p:nvPicPr>
        <p:blipFill>
          <a:blip r:embed="rId3" cstate="print"/>
          <a:srcRect l="23133" t="20257" r="42355" b="34713"/>
          <a:stretch>
            <a:fillRect/>
          </a:stretch>
        </p:blipFill>
        <p:spPr bwMode="auto">
          <a:xfrm>
            <a:off x="2123728" y="3789040"/>
            <a:ext cx="1849376" cy="172328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4" descr="Litter pollution in wetland area"/>
          <p:cNvPicPr>
            <a:picLocks noChangeAspect="1" noChangeArrowheads="1"/>
          </p:cNvPicPr>
          <p:nvPr/>
        </p:nvPicPr>
        <p:blipFill>
          <a:blip r:embed="rId4" cstate="print"/>
          <a:srcRect t="38450" r="32278" b="18500"/>
          <a:stretch>
            <a:fillRect/>
          </a:stretch>
        </p:blipFill>
        <p:spPr bwMode="auto">
          <a:xfrm>
            <a:off x="4268220" y="5085185"/>
            <a:ext cx="1887955" cy="18002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6" descr="_17 spridda subsyste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" y="908050"/>
            <a:ext cx="7993063" cy="599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innehåll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6" name="Picture 4" descr="_18 synergi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28700"/>
            <a:ext cx="9145588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Flygfoto2005hammarby_sjo_157_10068_liten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111500" y="-674688"/>
            <a:ext cx="6069013" cy="7532688"/>
          </a:xfrm>
        </p:spPr>
      </p:pic>
      <p:sp>
        <p:nvSpPr>
          <p:cNvPr id="8" name="Freeform 12"/>
          <p:cNvSpPr>
            <a:spLocks/>
          </p:cNvSpPr>
          <p:nvPr/>
        </p:nvSpPr>
        <p:spPr bwMode="auto">
          <a:xfrm>
            <a:off x="3552825" y="2625725"/>
            <a:ext cx="5159375" cy="3190875"/>
          </a:xfrm>
          <a:custGeom>
            <a:avLst/>
            <a:gdLst>
              <a:gd name="T0" fmla="*/ 2147483647 w 3250"/>
              <a:gd name="T1" fmla="*/ 2147483647 h 2010"/>
              <a:gd name="T2" fmla="*/ 2147483647 w 3250"/>
              <a:gd name="T3" fmla="*/ 2147483647 h 2010"/>
              <a:gd name="T4" fmla="*/ 2147483647 w 3250"/>
              <a:gd name="T5" fmla="*/ 2147483647 h 2010"/>
              <a:gd name="T6" fmla="*/ 2147483647 w 3250"/>
              <a:gd name="T7" fmla="*/ 2147483647 h 2010"/>
              <a:gd name="T8" fmla="*/ 2147483647 w 3250"/>
              <a:gd name="T9" fmla="*/ 2147483647 h 2010"/>
              <a:gd name="T10" fmla="*/ 2147483647 w 3250"/>
              <a:gd name="T11" fmla="*/ 2147483647 h 2010"/>
              <a:gd name="T12" fmla="*/ 2147483647 w 3250"/>
              <a:gd name="T13" fmla="*/ 2147483647 h 2010"/>
              <a:gd name="T14" fmla="*/ 2147483647 w 3250"/>
              <a:gd name="T15" fmla="*/ 2147483647 h 2010"/>
              <a:gd name="T16" fmla="*/ 2147483647 w 3250"/>
              <a:gd name="T17" fmla="*/ 2147483647 h 2010"/>
              <a:gd name="T18" fmla="*/ 2147483647 w 3250"/>
              <a:gd name="T19" fmla="*/ 2147483647 h 2010"/>
              <a:gd name="T20" fmla="*/ 2147483647 w 3250"/>
              <a:gd name="T21" fmla="*/ 2147483647 h 2010"/>
              <a:gd name="T22" fmla="*/ 2147483647 w 3250"/>
              <a:gd name="T23" fmla="*/ 2147483647 h 201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250"/>
              <a:gd name="T37" fmla="*/ 0 h 2010"/>
              <a:gd name="T38" fmla="*/ 3250 w 3250"/>
              <a:gd name="T39" fmla="*/ 2010 h 201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250" h="2010">
                <a:moveTo>
                  <a:pt x="733" y="7"/>
                </a:moveTo>
                <a:cubicBezTo>
                  <a:pt x="990" y="0"/>
                  <a:pt x="1322" y="249"/>
                  <a:pt x="1549" y="325"/>
                </a:cubicBezTo>
                <a:cubicBezTo>
                  <a:pt x="1776" y="401"/>
                  <a:pt x="1875" y="446"/>
                  <a:pt x="2094" y="461"/>
                </a:cubicBezTo>
                <a:cubicBezTo>
                  <a:pt x="2313" y="476"/>
                  <a:pt x="2684" y="370"/>
                  <a:pt x="2865" y="415"/>
                </a:cubicBezTo>
                <a:cubicBezTo>
                  <a:pt x="3046" y="460"/>
                  <a:pt x="3250" y="665"/>
                  <a:pt x="3182" y="733"/>
                </a:cubicBezTo>
                <a:cubicBezTo>
                  <a:pt x="3114" y="801"/>
                  <a:pt x="2600" y="786"/>
                  <a:pt x="2456" y="824"/>
                </a:cubicBezTo>
                <a:cubicBezTo>
                  <a:pt x="2312" y="862"/>
                  <a:pt x="2275" y="847"/>
                  <a:pt x="2320" y="960"/>
                </a:cubicBezTo>
                <a:cubicBezTo>
                  <a:pt x="2365" y="1073"/>
                  <a:pt x="2835" y="1330"/>
                  <a:pt x="2729" y="1504"/>
                </a:cubicBezTo>
                <a:cubicBezTo>
                  <a:pt x="2623" y="1678"/>
                  <a:pt x="2003" y="1996"/>
                  <a:pt x="1685" y="2003"/>
                </a:cubicBezTo>
                <a:cubicBezTo>
                  <a:pt x="1367" y="2010"/>
                  <a:pt x="1103" y="1821"/>
                  <a:pt x="823" y="1549"/>
                </a:cubicBezTo>
                <a:cubicBezTo>
                  <a:pt x="543" y="1277"/>
                  <a:pt x="14" y="627"/>
                  <a:pt x="7" y="370"/>
                </a:cubicBezTo>
                <a:cubicBezTo>
                  <a:pt x="0" y="113"/>
                  <a:pt x="476" y="14"/>
                  <a:pt x="733" y="7"/>
                </a:cubicBezTo>
                <a:close/>
              </a:path>
            </a:pathLst>
          </a:custGeom>
          <a:noFill/>
          <a:ln w="508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sv-SE" dirty="0"/>
          </a:p>
        </p:txBody>
      </p:sp>
      <p:sp>
        <p:nvSpPr>
          <p:cNvPr id="9" name="Oval 13"/>
          <p:cNvSpPr>
            <a:spLocks noChangeArrowheads="1"/>
          </p:cNvSpPr>
          <p:nvPr/>
        </p:nvSpPr>
        <p:spPr bwMode="auto">
          <a:xfrm>
            <a:off x="7019925" y="1484313"/>
            <a:ext cx="1152525" cy="792162"/>
          </a:xfrm>
          <a:prstGeom prst="ellipse">
            <a:avLst/>
          </a:prstGeom>
          <a:noFill/>
          <a:ln w="50800" algn="ctr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sv-SE" dirty="0"/>
          </a:p>
        </p:txBody>
      </p:sp>
      <p:cxnSp>
        <p:nvCxnSpPr>
          <p:cNvPr id="10" name="Rak 6"/>
          <p:cNvCxnSpPr>
            <a:cxnSpLocks noChangeShapeType="1"/>
          </p:cNvCxnSpPr>
          <p:nvPr/>
        </p:nvCxnSpPr>
        <p:spPr bwMode="auto">
          <a:xfrm rot="10800000" flipH="1" flipV="1">
            <a:off x="3111500" y="3090863"/>
            <a:ext cx="914400" cy="960437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9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innehåll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6" name="Picture 3" descr="_19 subsystem ihop"/>
          <p:cNvPicPr>
            <a:picLocks noChangeAspect="1" noChangeArrowheads="1"/>
          </p:cNvPicPr>
          <p:nvPr/>
        </p:nvPicPr>
        <p:blipFill>
          <a:blip r:embed="rId2" cstate="print"/>
          <a:srcRect l="4408" t="4248" r="4855" b="-621"/>
          <a:stretch>
            <a:fillRect/>
          </a:stretch>
        </p:blipFill>
        <p:spPr bwMode="auto">
          <a:xfrm>
            <a:off x="1763713" y="1052513"/>
            <a:ext cx="7416800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innehåll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6" name="Picture 2" descr="os_pl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05470"/>
            <a:ext cx="9144000" cy="700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793546" y="260648"/>
            <a:ext cx="473078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800" dirty="0">
                <a:latin typeface="Lucida Sans" pitchFamily="34" charset="0"/>
                <a:cs typeface="Times New Roman" pitchFamily="18" charset="0"/>
              </a:rPr>
              <a:t>The Olympic project 2004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innehåll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911786" y="260648"/>
            <a:ext cx="4828566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800" dirty="0">
                <a:latin typeface="Lucida Sans" pitchFamily="34" charset="0"/>
                <a:cs typeface="Times New Roman" pitchFamily="18" charset="0"/>
              </a:rPr>
              <a:t>Environmental programme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79512" y="2708920"/>
            <a:ext cx="3024336" cy="13849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GB" sz="2800" dirty="0">
                <a:latin typeface="Lucida Sans" pitchFamily="34" charset="0"/>
                <a:cs typeface="Times New Roman" pitchFamily="18" charset="0"/>
              </a:rPr>
              <a:t>Lower the total environmental impact by half</a:t>
            </a: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5610" y="1412776"/>
            <a:ext cx="7544021" cy="5425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innehåll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839778" y="260648"/>
            <a:ext cx="4828566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800" dirty="0">
                <a:latin typeface="Lucida Sans" pitchFamily="34" charset="0"/>
                <a:cs typeface="Times New Roman" pitchFamily="18" charset="0"/>
              </a:rPr>
              <a:t>Environmental programme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5496" y="1690930"/>
            <a:ext cx="3643946" cy="39703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Char char="•"/>
            </a:pPr>
            <a:r>
              <a:rPr lang="sv-SE" sz="2800" dirty="0">
                <a:latin typeface="Lucida Sans" pitchFamily="34" charset="0"/>
                <a:cs typeface="Times New Roman" pitchFamily="18" charset="0"/>
              </a:rPr>
              <a:t> </a:t>
            </a:r>
            <a:r>
              <a:rPr lang="en-GB" sz="2800" dirty="0">
                <a:latin typeface="Lucida Sans" pitchFamily="34" charset="0"/>
                <a:cs typeface="Times New Roman" pitchFamily="18" charset="0"/>
              </a:rPr>
              <a:t>land use</a:t>
            </a:r>
          </a:p>
          <a:p>
            <a:pPr algn="l">
              <a:buFontTx/>
              <a:buChar char="•"/>
            </a:pPr>
            <a:r>
              <a:rPr lang="en-GB" sz="2800" dirty="0">
                <a:latin typeface="Lucida Sans" pitchFamily="34" charset="0"/>
                <a:cs typeface="Times New Roman" pitchFamily="18" charset="0"/>
              </a:rPr>
              <a:t> soil pollution</a:t>
            </a:r>
          </a:p>
          <a:p>
            <a:pPr algn="l">
              <a:buFontTx/>
              <a:buChar char="•"/>
            </a:pPr>
            <a:r>
              <a:rPr lang="en-GB" sz="2800" dirty="0">
                <a:latin typeface="Lucida Sans" pitchFamily="34" charset="0"/>
                <a:cs typeface="Times New Roman" pitchFamily="18" charset="0"/>
              </a:rPr>
              <a:t> energy</a:t>
            </a:r>
          </a:p>
          <a:p>
            <a:pPr algn="l">
              <a:buFontTx/>
              <a:buChar char="•"/>
            </a:pPr>
            <a:r>
              <a:rPr lang="en-GB" sz="2800" dirty="0">
                <a:latin typeface="Lucida Sans" pitchFamily="34" charset="0"/>
                <a:cs typeface="Times New Roman" pitchFamily="18" charset="0"/>
              </a:rPr>
              <a:t> water and sewage</a:t>
            </a:r>
          </a:p>
          <a:p>
            <a:pPr algn="l">
              <a:buFontTx/>
              <a:buChar char="•"/>
            </a:pPr>
            <a:r>
              <a:rPr lang="en-GB" sz="2800" dirty="0">
                <a:latin typeface="Lucida Sans" pitchFamily="34" charset="0"/>
                <a:cs typeface="Times New Roman" pitchFamily="18" charset="0"/>
              </a:rPr>
              <a:t> garbage</a:t>
            </a:r>
          </a:p>
          <a:p>
            <a:pPr algn="l">
              <a:buFontTx/>
              <a:buChar char="•"/>
            </a:pPr>
            <a:r>
              <a:rPr lang="en-GB" sz="2800" dirty="0">
                <a:latin typeface="Lucida Sans" pitchFamily="34" charset="0"/>
                <a:cs typeface="Times New Roman" pitchFamily="18" charset="0"/>
              </a:rPr>
              <a:t> building material</a:t>
            </a:r>
          </a:p>
          <a:p>
            <a:pPr algn="l">
              <a:buFontTx/>
              <a:buChar char="•"/>
            </a:pPr>
            <a:r>
              <a:rPr lang="en-GB" sz="2800" dirty="0">
                <a:latin typeface="Lucida Sans" pitchFamily="34" charset="0"/>
                <a:cs typeface="Times New Roman" pitchFamily="18" charset="0"/>
              </a:rPr>
              <a:t> transportation</a:t>
            </a:r>
          </a:p>
          <a:p>
            <a:pPr algn="l">
              <a:buFontTx/>
              <a:buChar char="•"/>
            </a:pPr>
            <a:r>
              <a:rPr lang="en-GB" sz="2800" dirty="0">
                <a:latin typeface="Lucida Sans" pitchFamily="34" charset="0"/>
                <a:cs typeface="Times New Roman" pitchFamily="18" charset="0"/>
              </a:rPr>
              <a:t> noise</a:t>
            </a:r>
          </a:p>
          <a:p>
            <a:pPr algn="l">
              <a:buFontTx/>
              <a:buChar char="•"/>
            </a:pPr>
            <a:r>
              <a:rPr lang="en-GB" sz="2800" dirty="0">
                <a:latin typeface="Lucida Sans" pitchFamily="34" charset="0"/>
                <a:cs typeface="Times New Roman" pitchFamily="18" charset="0"/>
              </a:rPr>
              <a:t> green areas</a:t>
            </a: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22675" y="1916832"/>
            <a:ext cx="6834188" cy="491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419847" y="260921"/>
            <a:ext cx="3528417" cy="647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/>
            <a:r>
              <a:rPr lang="sv-SE" sz="2800" dirty="0">
                <a:solidFill>
                  <a:schemeClr val="tx2"/>
                </a:solidFill>
                <a:latin typeface="Lucida Sans" pitchFamily="34" charset="0"/>
                <a:cs typeface="Times New Roman" pitchFamily="18" charset="0"/>
              </a:rPr>
              <a:t>Hammarby Sjöstad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50825" y="1527199"/>
            <a:ext cx="3627243" cy="471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ucida Sans" pitchFamily="34" charset="0"/>
                <a:cs typeface="Times New Roman" pitchFamily="18" charset="0"/>
              </a:rPr>
              <a:t> 12 000 flats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ucida Sans" pitchFamily="34" charset="0"/>
                <a:cs typeface="Times New Roman" pitchFamily="18" charset="0"/>
              </a:rPr>
              <a:t> 28 000 people –</a:t>
            </a:r>
            <a:b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ucida Sans" pitchFamily="34" charset="0"/>
                <a:cs typeface="Times New Roman" pitchFamily="18" charset="0"/>
              </a:rPr>
            </a:b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ucida Sans" pitchFamily="34" charset="0"/>
                <a:cs typeface="Times New Roman" pitchFamily="18" charset="0"/>
              </a:rPr>
              <a:t>live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ucida Sans" pitchFamily="34" charset="0"/>
                <a:cs typeface="Times New Roman" pitchFamily="18" charset="0"/>
              </a:rPr>
              <a:t> 10 000 people – work</a:t>
            </a:r>
            <a:b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ucida Sans" pitchFamily="34" charset="0"/>
                <a:cs typeface="Times New Roman" pitchFamily="18" charset="0"/>
              </a:rPr>
            </a:b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ucida Sans" pitchFamily="34" charset="0"/>
                <a:cs typeface="Times New Roman" pitchFamily="18" charset="0"/>
              </a:rPr>
              <a:t>   </a:t>
            </a:r>
            <a:r>
              <a:rPr kumimoji="0" lang="en-GB" sz="2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ucida Sans" pitchFamily="34" charset="0"/>
                <a:cs typeface="Times New Roman" pitchFamily="18" charset="0"/>
              </a:rPr>
              <a:t> </a:t>
            </a: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ucida Sans" pitchFamily="34" charset="0"/>
                <a:cs typeface="Times New Roman" pitchFamily="18" charset="0"/>
              </a:rPr>
              <a:t> ------------</a:t>
            </a:r>
            <a:b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ucida Sans" pitchFamily="34" charset="0"/>
                <a:cs typeface="Times New Roman" pitchFamily="18" charset="0"/>
              </a:rPr>
            </a:br>
            <a:endParaRPr kumimoji="0" lang="en-GB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ucida Sans" pitchFamily="34" charset="0"/>
              <a:cs typeface="Times New Roman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ucida Sans" pitchFamily="34" charset="0"/>
                <a:cs typeface="Times New Roman" pitchFamily="18" charset="0"/>
              </a:rPr>
              <a:t>1997 started</a:t>
            </a:r>
            <a:b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ucida Sans" pitchFamily="34" charset="0"/>
                <a:cs typeface="Times New Roman" pitchFamily="18" charset="0"/>
              </a:rPr>
            </a:b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ucida Sans" pitchFamily="34" charset="0"/>
                <a:cs typeface="Times New Roman" pitchFamily="18" charset="0"/>
              </a:rPr>
              <a:t>and </a:t>
            </a:r>
            <a:r>
              <a:rPr kumimoji="0" lang="en-GB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ucida Sans" pitchFamily="34" charset="0"/>
                <a:cs typeface="Times New Roman" pitchFamily="18" charset="0"/>
              </a:rPr>
              <a:t>est</a:t>
            </a: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ucida Sans" pitchFamily="34" charset="0"/>
                <a:cs typeface="Times New Roman" pitchFamily="18" charset="0"/>
              </a:rPr>
              <a:t> finish</a:t>
            </a:r>
            <a:b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ucida Sans" pitchFamily="34" charset="0"/>
                <a:cs typeface="Times New Roman" pitchFamily="18" charset="0"/>
              </a:rPr>
            </a:b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ucida Sans" pitchFamily="34" charset="0"/>
                <a:cs typeface="Times New Roman" pitchFamily="18" charset="0"/>
              </a:rPr>
              <a:t>2020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ucida Sans" pitchFamily="34" charset="0"/>
              <a:cs typeface="Times New Roman" pitchFamily="18" charset="0"/>
            </a:endParaRPr>
          </a:p>
        </p:txBody>
      </p:sp>
      <p:pic>
        <p:nvPicPr>
          <p:cNvPr id="9" name="Bildobjekt 8" descr="DSC_0090.jpg"/>
          <p:cNvPicPr>
            <a:picLocks noChangeAspect="1"/>
          </p:cNvPicPr>
          <p:nvPr/>
        </p:nvPicPr>
        <p:blipFill>
          <a:blip r:embed="rId2" cstate="print"/>
          <a:srcRect l="17713" t="20600"/>
          <a:stretch>
            <a:fillRect/>
          </a:stretch>
        </p:blipFill>
        <p:spPr>
          <a:xfrm>
            <a:off x="3923928" y="1412776"/>
            <a:ext cx="7524328" cy="544522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 descr="Exploterings avd eng"/>
          <p:cNvPicPr>
            <a:picLocks noChangeAspect="1" noChangeArrowheads="1"/>
          </p:cNvPicPr>
          <p:nvPr/>
        </p:nvPicPr>
        <p:blipFill>
          <a:blip r:embed="rId2" cstate="print"/>
          <a:srcRect t="4348" r="71687"/>
          <a:stretch>
            <a:fillRect/>
          </a:stretch>
        </p:blipFill>
        <p:spPr>
          <a:xfrm>
            <a:off x="-36512" y="1844824"/>
            <a:ext cx="1477963" cy="1584176"/>
          </a:xfrm>
          <a:prstGeom prst="rect">
            <a:avLst/>
          </a:prstGeom>
        </p:spPr>
      </p:pic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1403648" y="880259"/>
            <a:ext cx="4381328" cy="501675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000" dirty="0">
                <a:latin typeface="Lucida Sans" pitchFamily="34" charset="0"/>
                <a:cs typeface="Times New Roman" pitchFamily="18" charset="0"/>
              </a:rPr>
              <a:t>Size: </a:t>
            </a:r>
            <a:r>
              <a:rPr lang="en-GB" sz="2000" dirty="0" smtClean="0">
                <a:latin typeface="Lucida Sans" pitchFamily="34" charset="0"/>
                <a:cs typeface="Times New Roman" pitchFamily="18" charset="0"/>
              </a:rPr>
              <a:t>500 acres (420 acres </a:t>
            </a:r>
            <a:r>
              <a:rPr lang="en-GB" sz="2000" dirty="0">
                <a:latin typeface="Lucida Sans" pitchFamily="34" charset="0"/>
                <a:cs typeface="Times New Roman" pitchFamily="18" charset="0"/>
              </a:rPr>
              <a:t>land)</a:t>
            </a:r>
          </a:p>
          <a:p>
            <a:pPr algn="l"/>
            <a:endParaRPr lang="en-GB" sz="2000" dirty="0">
              <a:latin typeface="Lucida Sans" pitchFamily="34" charset="0"/>
              <a:cs typeface="Times New Roman" pitchFamily="18" charset="0"/>
            </a:endParaRPr>
          </a:p>
          <a:p>
            <a:pPr algn="l"/>
            <a:r>
              <a:rPr lang="en-GB" sz="2000" dirty="0">
                <a:latin typeface="Lucida Sans" pitchFamily="34" charset="0"/>
                <a:cs typeface="Times New Roman" pitchFamily="18" charset="0"/>
              </a:rPr>
              <a:t>Costs: </a:t>
            </a:r>
            <a:r>
              <a:rPr lang="en-GB" sz="2000" dirty="0" smtClean="0">
                <a:latin typeface="Lucida Sans" pitchFamily="34" charset="0"/>
                <a:cs typeface="Times New Roman" pitchFamily="18" charset="0"/>
              </a:rPr>
              <a:t>US$ 4.8 </a:t>
            </a:r>
            <a:r>
              <a:rPr lang="en-GB" sz="2000" dirty="0">
                <a:latin typeface="Lucida Sans" pitchFamily="34" charset="0"/>
                <a:cs typeface="Times New Roman" pitchFamily="18" charset="0"/>
              </a:rPr>
              <a:t>billion</a:t>
            </a:r>
          </a:p>
          <a:p>
            <a:pPr algn="l"/>
            <a:r>
              <a:rPr lang="en-GB" sz="2000" dirty="0">
                <a:latin typeface="Lucida Sans" pitchFamily="34" charset="0"/>
                <a:cs typeface="Times New Roman" pitchFamily="18" charset="0"/>
              </a:rPr>
              <a:t>Investment from the City</a:t>
            </a:r>
            <a:br>
              <a:rPr lang="en-GB" sz="2000" dirty="0">
                <a:latin typeface="Lucida Sans" pitchFamily="34" charset="0"/>
                <a:cs typeface="Times New Roman" pitchFamily="18" charset="0"/>
              </a:rPr>
            </a:br>
            <a:r>
              <a:rPr lang="en-GB" sz="2000" dirty="0">
                <a:latin typeface="Lucida Sans" pitchFamily="34" charset="0"/>
                <a:cs typeface="Times New Roman" pitchFamily="18" charset="0"/>
              </a:rPr>
              <a:t>net:  </a:t>
            </a:r>
            <a:r>
              <a:rPr lang="en-GB" sz="2000" dirty="0" smtClean="0">
                <a:latin typeface="Lucida Sans" pitchFamily="34" charset="0"/>
                <a:cs typeface="Times New Roman" pitchFamily="18" charset="0"/>
              </a:rPr>
              <a:t>US$ 0.3 </a:t>
            </a:r>
            <a:r>
              <a:rPr lang="en-GB" sz="2000" dirty="0">
                <a:latin typeface="Lucida Sans" pitchFamily="34" charset="0"/>
                <a:cs typeface="Times New Roman" pitchFamily="18" charset="0"/>
              </a:rPr>
              <a:t>billion</a:t>
            </a:r>
          </a:p>
          <a:p>
            <a:pPr algn="l"/>
            <a:endParaRPr lang="en-GB" sz="2000" dirty="0" smtClean="0">
              <a:latin typeface="Lucida Sans" pitchFamily="34" charset="0"/>
              <a:cs typeface="Times New Roman" pitchFamily="18" charset="0"/>
            </a:endParaRPr>
          </a:p>
          <a:p>
            <a:pPr algn="l"/>
            <a:endParaRPr lang="en-GB" sz="2000" dirty="0">
              <a:latin typeface="Lucida Sans" pitchFamily="34" charset="0"/>
              <a:cs typeface="Times New Roman" pitchFamily="18" charset="0"/>
            </a:endParaRPr>
          </a:p>
          <a:p>
            <a:pPr algn="l"/>
            <a:r>
              <a:rPr lang="en-GB" sz="2000" dirty="0">
                <a:latin typeface="Lucida Sans" pitchFamily="34" charset="0"/>
                <a:cs typeface="Times New Roman" pitchFamily="18" charset="0"/>
              </a:rPr>
              <a:t>The City of Stockholm</a:t>
            </a:r>
            <a:br>
              <a:rPr lang="en-GB" sz="2000" dirty="0">
                <a:latin typeface="Lucida Sans" pitchFamily="34" charset="0"/>
                <a:cs typeface="Times New Roman" pitchFamily="18" charset="0"/>
              </a:rPr>
            </a:br>
            <a:r>
              <a:rPr lang="en-GB" sz="2000" dirty="0">
                <a:latin typeface="Lucida Sans" pitchFamily="34" charset="0"/>
                <a:cs typeface="Times New Roman" pitchFamily="18" charset="0"/>
              </a:rPr>
              <a:t>had owned almost all </a:t>
            </a:r>
            <a:r>
              <a:rPr lang="en-GB" sz="2000" dirty="0" smtClean="0">
                <a:latin typeface="Lucida Sans" pitchFamily="34" charset="0"/>
                <a:cs typeface="Times New Roman" pitchFamily="18" charset="0"/>
              </a:rPr>
              <a:t>land</a:t>
            </a:r>
            <a:endParaRPr lang="en-GB" sz="2000" dirty="0">
              <a:latin typeface="Lucida Sans" pitchFamily="34" charset="0"/>
              <a:cs typeface="Times New Roman" pitchFamily="18" charset="0"/>
            </a:endParaRPr>
          </a:p>
          <a:p>
            <a:pPr algn="l"/>
            <a:endParaRPr lang="en-GB" sz="2000" dirty="0">
              <a:latin typeface="Lucida Sans" pitchFamily="34" charset="0"/>
              <a:cs typeface="Times New Roman" pitchFamily="18" charset="0"/>
            </a:endParaRPr>
          </a:p>
          <a:p>
            <a:pPr algn="l"/>
            <a:r>
              <a:rPr lang="en-GB" sz="2000" dirty="0">
                <a:latin typeface="Lucida Sans" pitchFamily="34" charset="0"/>
                <a:cs typeface="Times New Roman" pitchFamily="18" charset="0"/>
              </a:rPr>
              <a:t>The land is sold</a:t>
            </a:r>
            <a:br>
              <a:rPr lang="en-GB" sz="2000" dirty="0">
                <a:latin typeface="Lucida Sans" pitchFamily="34" charset="0"/>
                <a:cs typeface="Times New Roman" pitchFamily="18" charset="0"/>
              </a:rPr>
            </a:br>
            <a:r>
              <a:rPr lang="en-GB" sz="2000" dirty="0">
                <a:latin typeface="Lucida Sans" pitchFamily="34" charset="0"/>
                <a:cs typeface="Times New Roman" pitchFamily="18" charset="0"/>
              </a:rPr>
              <a:t>or leased to the developers</a:t>
            </a:r>
          </a:p>
          <a:p>
            <a:pPr algn="l"/>
            <a:endParaRPr lang="en-GB" sz="2000" dirty="0">
              <a:latin typeface="Lucida Sans" pitchFamily="34" charset="0"/>
              <a:cs typeface="Times New Roman" pitchFamily="18" charset="0"/>
            </a:endParaRPr>
          </a:p>
          <a:p>
            <a:pPr algn="l"/>
            <a:r>
              <a:rPr lang="en-GB" sz="2000" dirty="0">
                <a:latin typeface="Lucida Sans" pitchFamily="34" charset="0"/>
                <a:cs typeface="Times New Roman" pitchFamily="18" charset="0"/>
              </a:rPr>
              <a:t>Cooperation between the City</a:t>
            </a:r>
            <a:br>
              <a:rPr lang="en-GB" sz="2000" dirty="0">
                <a:latin typeface="Lucida Sans" pitchFamily="34" charset="0"/>
                <a:cs typeface="Times New Roman" pitchFamily="18" charset="0"/>
              </a:rPr>
            </a:br>
            <a:r>
              <a:rPr lang="en-GB" sz="2000" dirty="0">
                <a:latin typeface="Lucida Sans" pitchFamily="34" charset="0"/>
                <a:cs typeface="Times New Roman" pitchFamily="18" charset="0"/>
              </a:rPr>
              <a:t>Planning Dept and the developers</a:t>
            </a:r>
            <a:br>
              <a:rPr lang="en-GB" sz="2000" dirty="0">
                <a:latin typeface="Lucida Sans" pitchFamily="34" charset="0"/>
                <a:cs typeface="Times New Roman" pitchFamily="18" charset="0"/>
              </a:rPr>
            </a:br>
            <a:r>
              <a:rPr lang="en-GB" sz="2000" dirty="0">
                <a:latin typeface="Lucida Sans" pitchFamily="34" charset="0"/>
                <a:cs typeface="Times New Roman" pitchFamily="18" charset="0"/>
              </a:rPr>
              <a:t>architects.</a:t>
            </a:r>
          </a:p>
        </p:txBody>
      </p:sp>
      <p:pic>
        <p:nvPicPr>
          <p:cNvPr id="5" name="Bildobjekt 4" descr="henriksdalshamnen_gronsvartahuset_K6A8046_.JPG"/>
          <p:cNvPicPr>
            <a:picLocks noChangeAspect="1"/>
          </p:cNvPicPr>
          <p:nvPr/>
        </p:nvPicPr>
        <p:blipFill>
          <a:blip r:embed="rId3" cstate="print"/>
          <a:srcRect b="30050"/>
          <a:stretch>
            <a:fillRect/>
          </a:stretch>
        </p:blipFill>
        <p:spPr>
          <a:xfrm>
            <a:off x="5436097" y="975111"/>
            <a:ext cx="3707904" cy="3890503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9" descr="DSC_0062_o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443412" y="764704"/>
            <a:ext cx="4700588" cy="3436938"/>
          </a:xfrm>
          <a:prstGeom prst="rect">
            <a:avLst/>
          </a:prstGeom>
          <a:noFill/>
        </p:spPr>
      </p:pic>
      <p:pic>
        <p:nvPicPr>
          <p:cNvPr id="4" name="Bildobjekt 3" descr="IMG_2531.JPG"/>
          <p:cNvPicPr>
            <a:picLocks noChangeAspect="1"/>
          </p:cNvPicPr>
          <p:nvPr/>
        </p:nvPicPr>
        <p:blipFill rotWithShape="1">
          <a:blip r:embed="rId3" cstate="print"/>
          <a:srcRect t="14190"/>
          <a:stretch/>
        </p:blipFill>
        <p:spPr>
          <a:xfrm>
            <a:off x="4443412" y="3832818"/>
            <a:ext cx="4700588" cy="3025181"/>
          </a:xfrm>
          <a:prstGeom prst="rect">
            <a:avLst/>
          </a:prstGeom>
        </p:spPr>
      </p:pic>
      <p:pic>
        <p:nvPicPr>
          <p:cNvPr id="3" name="Bildobjekt 8" descr="IMG_2883.JPG"/>
          <p:cNvPicPr>
            <a:picLocks noChangeAspect="1"/>
          </p:cNvPicPr>
          <p:nvPr/>
        </p:nvPicPr>
        <p:blipFill rotWithShape="1">
          <a:blip r:embed="rId4" cstate="print"/>
          <a:srcRect l="9254"/>
          <a:stretch/>
        </p:blipFill>
        <p:spPr bwMode="auto">
          <a:xfrm>
            <a:off x="0" y="3212976"/>
            <a:ext cx="4443412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ruta 4"/>
          <p:cNvSpPr txBox="1"/>
          <p:nvPr/>
        </p:nvSpPr>
        <p:spPr>
          <a:xfrm>
            <a:off x="192869" y="1064349"/>
            <a:ext cx="33478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600" dirty="0" smtClean="0"/>
              <a:t>Public Transport/</a:t>
            </a:r>
          </a:p>
          <a:p>
            <a:r>
              <a:rPr lang="sv-SE" sz="2600" dirty="0" smtClean="0"/>
              <a:t>Car Pool/Ferry</a:t>
            </a:r>
            <a:endParaRPr lang="sv-SE" sz="2600" dirty="0"/>
          </a:p>
        </p:txBody>
      </p:sp>
      <p:sp>
        <p:nvSpPr>
          <p:cNvPr id="6" name="textruta 5"/>
          <p:cNvSpPr txBox="1"/>
          <p:nvPr/>
        </p:nvSpPr>
        <p:spPr>
          <a:xfrm>
            <a:off x="187643" y="2432501"/>
            <a:ext cx="337624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600" dirty="0" err="1" smtClean="0"/>
              <a:t>Decrese</a:t>
            </a:r>
            <a:r>
              <a:rPr lang="sv-SE" sz="2600" dirty="0" smtClean="0"/>
              <a:t> </a:t>
            </a:r>
            <a:r>
              <a:rPr lang="sv-SE" sz="2600" dirty="0" err="1" smtClean="0"/>
              <a:t>car</a:t>
            </a:r>
            <a:r>
              <a:rPr lang="sv-SE" sz="2600" dirty="0" smtClean="0"/>
              <a:t> </a:t>
            </a:r>
            <a:r>
              <a:rPr lang="sv-SE" sz="2600" dirty="0" err="1" smtClean="0"/>
              <a:t>use</a:t>
            </a:r>
            <a:r>
              <a:rPr lang="sv-SE" sz="2600" dirty="0" smtClean="0"/>
              <a:t> 40%</a:t>
            </a:r>
            <a:endParaRPr lang="sv-SE" sz="2600" dirty="0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851920" y="116632"/>
            <a:ext cx="2230098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 dirty="0">
                <a:latin typeface="Lucida Sans" pitchFamily="34" charset="0"/>
                <a:cs typeface="Times New Roman" pitchFamily="18" charset="0"/>
              </a:rPr>
              <a:t>Local traffic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627313" y="188913"/>
            <a:ext cx="4681537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GB" sz="3600">
                <a:latin typeface="Times New Roman" pitchFamily="18" charset="0"/>
                <a:cs typeface="Times New Roman" pitchFamily="18" charset="0"/>
              </a:rPr>
              <a:t>Developers – builders</a:t>
            </a:r>
          </a:p>
        </p:txBody>
      </p:sp>
      <p:pic>
        <p:nvPicPr>
          <p:cNvPr id="3" name="Picture 3" descr="23okt_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981075"/>
            <a:ext cx="9144000" cy="5957888"/>
          </a:xfrm>
          <a:prstGeom prst="rect">
            <a:avLst/>
          </a:prstGeom>
          <a:effectLst>
            <a:outerShdw dist="35921" dir="2700000" algn="ctr" rotWithShape="0">
              <a:schemeClr val="bg2"/>
            </a:outerShdw>
          </a:effectLst>
        </p:spPr>
      </p:pic>
      <p:pic>
        <p:nvPicPr>
          <p:cNvPr id="4" name="Picture 18" descr="ncc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79512" y="1196752"/>
            <a:ext cx="1181100" cy="457200"/>
          </a:xfrm>
          <a:prstGeom prst="rect">
            <a:avLst/>
          </a:prstGeom>
        </p:spPr>
      </p:pic>
      <p:pic>
        <p:nvPicPr>
          <p:cNvPr id="5" name="Picture 22" descr="Skanska">
            <a:hlinkClick r:id="rId5" tooltip="Skanska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4818484" y="2132856"/>
            <a:ext cx="1409700" cy="209550"/>
          </a:xfrm>
          <a:prstGeom prst="rect">
            <a:avLst/>
          </a:prstGeom>
        </p:spPr>
      </p:pic>
      <p:pic>
        <p:nvPicPr>
          <p:cNvPr id="6" name="Picture 26" descr="J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62264" y="980728"/>
            <a:ext cx="68580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0" descr="toplogoSub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 l="13341" r="28848" b="12251"/>
          <a:stretch>
            <a:fillRect/>
          </a:stretch>
        </p:blipFill>
        <p:spPr bwMode="auto">
          <a:xfrm>
            <a:off x="0" y="1772816"/>
            <a:ext cx="936104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2" descr="Till första sidan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186458" y="1988840"/>
            <a:ext cx="16573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4" descr="wallenstam_logotype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444208" y="2060848"/>
            <a:ext cx="2520280" cy="346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6" descr="logo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/>
          <a:srcRect l="7825" t="12022" r="7391" b="20354"/>
          <a:stretch>
            <a:fillRect/>
          </a:stretch>
        </p:blipFill>
        <p:spPr bwMode="auto">
          <a:xfrm>
            <a:off x="1835696" y="1052736"/>
            <a:ext cx="928688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0" descr="e_top_logo">
            <a:hlinkClick r:id="rId15"/>
          </p:cNvPr>
          <p:cNvPicPr>
            <a:picLocks noChangeAspect="1" noChangeArrowheads="1"/>
          </p:cNvPicPr>
          <p:nvPr/>
        </p:nvPicPr>
        <p:blipFill>
          <a:blip r:embed="rId16" cstate="print"/>
          <a:srcRect r="59964" b="-5092"/>
          <a:stretch>
            <a:fillRect/>
          </a:stretch>
        </p:blipFill>
        <p:spPr bwMode="auto">
          <a:xfrm>
            <a:off x="3347864" y="1052736"/>
            <a:ext cx="72072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4" descr="Borätt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275856" y="1916832"/>
            <a:ext cx="1143000" cy="447676"/>
          </a:xfrm>
          <a:prstGeom prst="rect">
            <a:avLst/>
          </a:prstGeom>
          <a:noFill/>
        </p:spPr>
      </p:pic>
      <p:pic>
        <p:nvPicPr>
          <p:cNvPr id="14" name="Picture 38" descr="topmeny"/>
          <p:cNvPicPr>
            <a:picLocks noChangeAspect="1" noChangeArrowheads="1"/>
          </p:cNvPicPr>
          <p:nvPr/>
        </p:nvPicPr>
        <p:blipFill>
          <a:blip r:embed="rId18" cstate="print"/>
          <a:srcRect l="-1071" t="15167" r="48143" b="39500"/>
          <a:stretch>
            <a:fillRect/>
          </a:stretch>
        </p:blipFill>
        <p:spPr bwMode="auto">
          <a:xfrm>
            <a:off x="5364088" y="1052736"/>
            <a:ext cx="352901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3562350" y="188913"/>
            <a:ext cx="2449513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GB" sz="3600">
                <a:latin typeface="Times New Roman" pitchFamily="18" charset="0"/>
                <a:cs typeface="Times New Roman" pitchFamily="18" charset="0"/>
              </a:rPr>
              <a:t>Developer</a:t>
            </a: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1833563" y="836613"/>
            <a:ext cx="5507037" cy="646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600">
                <a:latin typeface="Times New Roman" pitchFamily="18" charset="0"/>
                <a:cs typeface="Times New Roman" pitchFamily="18" charset="0"/>
              </a:rPr>
              <a:t>Extra cost to the total budget</a:t>
            </a: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3913188" y="1347788"/>
            <a:ext cx="1608137" cy="646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sz="3600">
                <a:latin typeface="Times New Roman" pitchFamily="18" charset="0"/>
                <a:cs typeface="Times New Roman" pitchFamily="18" charset="0"/>
              </a:rPr>
              <a:t>2 – 4 %</a:t>
            </a:r>
          </a:p>
        </p:txBody>
      </p:sp>
      <p:pic>
        <p:nvPicPr>
          <p:cNvPr id="5" name="Picture 12" descr="KvällsbildStefan_Sjöd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-1588" y="2049463"/>
            <a:ext cx="9145588" cy="4811712"/>
          </a:xfrm>
          <a:prstGeom prst="rect">
            <a:avLst/>
          </a:prstGeom>
          <a:noFill/>
        </p:spPr>
      </p:pic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-65088" y="1838325"/>
            <a:ext cx="1954213" cy="276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sz="1200"/>
              <a:t>(Stefan Sjödin, Fortum)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tshållare för innehåll 9" descr="Kretslopp maj 2011 eng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368425" y="981075"/>
            <a:ext cx="7775575" cy="5886450"/>
          </a:xfrm>
          <a:prstGeom prst="rect">
            <a:avLst/>
          </a:prstGeom>
        </p:spPr>
      </p:pic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916238" y="115888"/>
            <a:ext cx="4895850" cy="57626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6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The Hammarby model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innehåll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6" name="Picture 4" descr="sickl_innan_p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35038"/>
            <a:ext cx="9251950" cy="601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4427538" y="313492"/>
            <a:ext cx="136127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sz="2800" dirty="0">
                <a:latin typeface="Lucida Sans" pitchFamily="34" charset="0"/>
                <a:cs typeface="Times New Roman" pitchFamily="18" charset="0"/>
              </a:rPr>
              <a:t>Energy</a:t>
            </a:r>
          </a:p>
        </p:txBody>
      </p:sp>
      <p:pic>
        <p:nvPicPr>
          <p:cNvPr id="3" name="Bildobjekt 2" descr="Kretslopp E april 2011 e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908720"/>
            <a:ext cx="7859338" cy="594928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3707185" y="313492"/>
            <a:ext cx="3025055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800" dirty="0">
                <a:latin typeface="Lucida Sans" pitchFamily="34" charset="0"/>
                <a:cs typeface="Times New Roman" pitchFamily="18" charset="0"/>
              </a:rPr>
              <a:t>District heating</a:t>
            </a:r>
          </a:p>
        </p:txBody>
      </p:sp>
      <p:pic>
        <p:nvPicPr>
          <p:cNvPr id="3" name="Picture 6" descr="Illustration soppå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7625" y="1700213"/>
            <a:ext cx="1831975" cy="2016125"/>
          </a:xfrm>
          <a:prstGeom prst="rect">
            <a:avLst/>
          </a:prstGeom>
          <a:noFill/>
        </p:spPr>
      </p:pic>
      <p:pic>
        <p:nvPicPr>
          <p:cNvPr id="4" name="Picture 8" descr="BirkaEnergi bes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051050" y="3397250"/>
            <a:ext cx="2736850" cy="1916113"/>
          </a:xfrm>
          <a:prstGeom prst="rect">
            <a:avLst/>
          </a:prstGeom>
          <a:noFill/>
        </p:spPr>
      </p:pic>
      <p:sp>
        <p:nvSpPr>
          <p:cNvPr id="5" name="AutoShape 15"/>
          <p:cNvSpPr>
            <a:spLocks noChangeArrowheads="1"/>
          </p:cNvSpPr>
          <p:nvPr/>
        </p:nvSpPr>
        <p:spPr bwMode="auto">
          <a:xfrm rot="5400000">
            <a:off x="1871663" y="2673350"/>
            <a:ext cx="647700" cy="4318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0000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v-SE"/>
          </a:p>
        </p:txBody>
      </p:sp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2555875" y="2060575"/>
            <a:ext cx="2173993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400" dirty="0">
                <a:latin typeface="Lucida Sans" pitchFamily="34" charset="0"/>
                <a:cs typeface="Times New Roman" pitchFamily="18" charset="0"/>
              </a:rPr>
              <a:t>Combustible </a:t>
            </a:r>
          </a:p>
          <a:p>
            <a:pPr algn="l"/>
            <a:r>
              <a:rPr lang="en-GB" sz="2400" dirty="0">
                <a:latin typeface="Lucida Sans" pitchFamily="34" charset="0"/>
                <a:cs typeface="Times New Roman" pitchFamily="18" charset="0"/>
              </a:rPr>
              <a:t>waste is </a:t>
            </a:r>
          </a:p>
          <a:p>
            <a:pPr algn="l"/>
            <a:r>
              <a:rPr lang="en-GB" sz="2400" dirty="0">
                <a:latin typeface="Lucida Sans" pitchFamily="34" charset="0"/>
                <a:cs typeface="Times New Roman" pitchFamily="18" charset="0"/>
              </a:rPr>
              <a:t>incinerated</a:t>
            </a:r>
          </a:p>
        </p:txBody>
      </p:sp>
      <p:sp>
        <p:nvSpPr>
          <p:cNvPr id="7" name="AutoShape 18"/>
          <p:cNvSpPr>
            <a:spLocks noChangeArrowheads="1"/>
          </p:cNvSpPr>
          <p:nvPr/>
        </p:nvSpPr>
        <p:spPr bwMode="auto">
          <a:xfrm>
            <a:off x="4932363" y="4005263"/>
            <a:ext cx="719137" cy="360362"/>
          </a:xfrm>
          <a:prstGeom prst="rightArrow">
            <a:avLst>
              <a:gd name="adj1" fmla="val 50000"/>
              <a:gd name="adj2" fmla="val 49890"/>
            </a:avLst>
          </a:prstGeom>
          <a:solidFill>
            <a:srgbClr val="0000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v-SE"/>
          </a:p>
        </p:txBody>
      </p:sp>
      <p:sp>
        <p:nvSpPr>
          <p:cNvPr id="8" name="Text Box 19"/>
          <p:cNvSpPr txBox="1">
            <a:spLocks noChangeArrowheads="1"/>
          </p:cNvSpPr>
          <p:nvPr/>
        </p:nvSpPr>
        <p:spPr bwMode="auto">
          <a:xfrm>
            <a:off x="5795963" y="3522663"/>
            <a:ext cx="2680542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400">
                <a:latin typeface="Lucida Sans" pitchFamily="34" charset="0"/>
                <a:cs typeface="Times New Roman" pitchFamily="18" charset="0"/>
              </a:rPr>
              <a:t>District heating, </a:t>
            </a:r>
          </a:p>
          <a:p>
            <a:pPr algn="l"/>
            <a:r>
              <a:rPr lang="en-GB" sz="2400">
                <a:latin typeface="Lucida Sans" pitchFamily="34" charset="0"/>
                <a:cs typeface="Times New Roman" pitchFamily="18" charset="0"/>
              </a:rPr>
              <a:t>hot tap water </a:t>
            </a:r>
          </a:p>
          <a:p>
            <a:pPr algn="l"/>
            <a:r>
              <a:rPr lang="en-GB" sz="2400">
                <a:latin typeface="Lucida Sans" pitchFamily="34" charset="0"/>
                <a:cs typeface="Times New Roman" pitchFamily="18" charset="0"/>
              </a:rPr>
              <a:t>and electricity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23850" y="1628775"/>
            <a:ext cx="3671888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/>
            <a:endParaRPr lang="en-GB" sz="3600">
              <a:solidFill>
                <a:schemeClr val="tx2"/>
              </a:solidFill>
            </a:endParaRPr>
          </a:p>
        </p:txBody>
      </p:sp>
      <p:pic>
        <p:nvPicPr>
          <p:cNvPr id="3" name="Picture 3" descr="flygvy biogas anläggn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3" y="1341438"/>
            <a:ext cx="4102101" cy="5516562"/>
          </a:xfrm>
          <a:prstGeom prst="rect">
            <a:avLst/>
          </a:prstGeom>
          <a:noFill/>
          <a:effectLst>
            <a:outerShdw dist="35921" dir="2700000" algn="ctr" rotWithShape="0">
              <a:schemeClr val="bg2"/>
            </a:outerShdw>
          </a:effectLst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3681250" y="313492"/>
            <a:ext cx="1322798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sz="2800" dirty="0">
                <a:latin typeface="Lucida Sans" pitchFamily="34" charset="0"/>
                <a:cs typeface="Times New Roman" pitchFamily="18" charset="0"/>
              </a:rPr>
              <a:t>Biogas</a:t>
            </a:r>
          </a:p>
        </p:txBody>
      </p:sp>
      <p:pic>
        <p:nvPicPr>
          <p:cNvPr id="5" name="Picture 8" descr="milj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3136900"/>
            <a:ext cx="4356100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Närbild biogaslåg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7763" y="908050"/>
            <a:ext cx="2916237" cy="2462213"/>
          </a:xfrm>
          <a:prstGeom prst="rect">
            <a:avLst/>
          </a:prstGeom>
          <a:noFill/>
          <a:effectLst>
            <a:outerShdw dist="35921" dir="2700000" algn="ctr" rotWithShape="0">
              <a:schemeClr val="bg2"/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132138" y="259904"/>
            <a:ext cx="3672110" cy="57680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Lucida Sans" pitchFamily="34" charset="0"/>
                <a:cs typeface="Times New Roman" pitchFamily="18" charset="0"/>
              </a:rPr>
              <a:t>Biogas busses/cars</a:t>
            </a:r>
          </a:p>
        </p:txBody>
      </p:sp>
      <p:pic>
        <p:nvPicPr>
          <p:cNvPr id="3" name="Picture 3" descr="DSCF2748_SLbus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042988" y="998538"/>
            <a:ext cx="8101012" cy="587216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Kretslopp A april 2011 e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16301" y="980728"/>
            <a:ext cx="7764211" cy="5877272"/>
          </a:xfrm>
          <a:prstGeom prst="rect">
            <a:avLst/>
          </a:prstGeom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4427538" y="313492"/>
            <a:ext cx="1208985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sz="2800" dirty="0" smtClean="0">
                <a:latin typeface="Lucida Sans" pitchFamily="34" charset="0"/>
                <a:cs typeface="Times New Roman" pitchFamily="18" charset="0"/>
              </a:rPr>
              <a:t>Waste</a:t>
            </a:r>
            <a:endParaRPr lang="sv-SE" sz="2800" dirty="0">
              <a:latin typeface="Lucida Sans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Principskiss Stationärt system utan dator bi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-36513" y="1198563"/>
            <a:ext cx="9217026" cy="3094037"/>
          </a:xfrm>
          <a:prstGeom prst="rect">
            <a:avLst/>
          </a:prstGeom>
          <a:noFill/>
        </p:spPr>
      </p:pic>
      <p:pic>
        <p:nvPicPr>
          <p:cNvPr id="4" name="Picture 4" descr="Envac-logotyp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7385050" y="3500438"/>
            <a:ext cx="1435100" cy="576262"/>
          </a:xfrm>
          <a:prstGeom prst="rect">
            <a:avLst/>
          </a:prstGeom>
          <a:noFill/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411413" y="98629"/>
            <a:ext cx="5903912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800" dirty="0">
                <a:latin typeface="Lucida Sans" pitchFamily="34" charset="0"/>
                <a:cs typeface="Times New Roman" pitchFamily="18" charset="0"/>
              </a:rPr>
              <a:t>Stationary vacuum system </a:t>
            </a:r>
          </a:p>
          <a:p>
            <a:r>
              <a:rPr lang="en-GB" sz="2800" dirty="0">
                <a:latin typeface="Lucida Sans" pitchFamily="34" charset="0"/>
                <a:cs typeface="Times New Roman" pitchFamily="18" charset="0"/>
              </a:rPr>
              <a:t>for solid waste</a:t>
            </a:r>
            <a:endParaRPr lang="sv-SE" sz="2800" dirty="0">
              <a:latin typeface="Lucida Sans" pitchFamily="34" charset="0"/>
              <a:cs typeface="Times New Roman" pitchFamily="18" charset="0"/>
            </a:endParaRPr>
          </a:p>
        </p:txBody>
      </p:sp>
      <p:sp>
        <p:nvSpPr>
          <p:cNvPr id="6" name="Oval 6"/>
          <p:cNvSpPr>
            <a:spLocks noChangeArrowheads="1"/>
          </p:cNvSpPr>
          <p:nvPr/>
        </p:nvSpPr>
        <p:spPr bwMode="auto">
          <a:xfrm>
            <a:off x="1979613" y="1916113"/>
            <a:ext cx="1152525" cy="576262"/>
          </a:xfrm>
          <a:prstGeom prst="ellipse">
            <a:avLst/>
          </a:prstGeom>
          <a:noFill/>
          <a:ln w="3175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sv-SE"/>
          </a:p>
        </p:txBody>
      </p:sp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468313" y="1701800"/>
            <a:ext cx="720725" cy="431800"/>
          </a:xfrm>
          <a:prstGeom prst="ellipse">
            <a:avLst/>
          </a:prstGeom>
          <a:noFill/>
          <a:ln w="3175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sv-SE"/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1979613" y="2492375"/>
            <a:ext cx="1152525" cy="792163"/>
          </a:xfrm>
          <a:prstGeom prst="ellipse">
            <a:avLst/>
          </a:prstGeom>
          <a:noFill/>
          <a:ln w="3175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sv-SE"/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 rot="19767073">
            <a:off x="3779838" y="3141663"/>
            <a:ext cx="1296987" cy="719137"/>
          </a:xfrm>
          <a:prstGeom prst="ellipse">
            <a:avLst/>
          </a:prstGeom>
          <a:noFill/>
          <a:ln w="3175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sv-SE"/>
          </a:p>
        </p:txBody>
      </p:sp>
      <p:sp>
        <p:nvSpPr>
          <p:cNvPr id="10" name="Oval 10"/>
          <p:cNvSpPr>
            <a:spLocks noChangeArrowheads="1"/>
          </p:cNvSpPr>
          <p:nvPr/>
        </p:nvSpPr>
        <p:spPr bwMode="auto">
          <a:xfrm rot="20268767">
            <a:off x="5564457" y="2599442"/>
            <a:ext cx="647700" cy="425450"/>
          </a:xfrm>
          <a:prstGeom prst="ellipse">
            <a:avLst/>
          </a:prstGeom>
          <a:noFill/>
          <a:ln w="3175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sv-SE"/>
          </a:p>
        </p:txBody>
      </p:sp>
      <p:sp>
        <p:nvSpPr>
          <p:cNvPr id="11" name="Oval 11"/>
          <p:cNvSpPr>
            <a:spLocks noChangeArrowheads="1"/>
          </p:cNvSpPr>
          <p:nvPr/>
        </p:nvSpPr>
        <p:spPr bwMode="auto">
          <a:xfrm>
            <a:off x="7885113" y="2133600"/>
            <a:ext cx="719137" cy="504825"/>
          </a:xfrm>
          <a:prstGeom prst="ellipse">
            <a:avLst/>
          </a:prstGeom>
          <a:noFill/>
          <a:ln w="3175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sv-SE"/>
          </a:p>
        </p:txBody>
      </p:sp>
      <p:sp>
        <p:nvSpPr>
          <p:cNvPr id="12" name="Oval 12"/>
          <p:cNvSpPr>
            <a:spLocks noChangeArrowheads="1"/>
          </p:cNvSpPr>
          <p:nvPr/>
        </p:nvSpPr>
        <p:spPr bwMode="auto">
          <a:xfrm>
            <a:off x="6443663" y="1196975"/>
            <a:ext cx="1657350" cy="1295400"/>
          </a:xfrm>
          <a:prstGeom prst="ellipse">
            <a:avLst/>
          </a:prstGeom>
          <a:noFill/>
          <a:ln w="3175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sv-SE"/>
          </a:p>
        </p:txBody>
      </p:sp>
      <p:sp>
        <p:nvSpPr>
          <p:cNvPr id="13" name="Oval 13"/>
          <p:cNvSpPr>
            <a:spLocks noChangeArrowheads="1"/>
          </p:cNvSpPr>
          <p:nvPr/>
        </p:nvSpPr>
        <p:spPr bwMode="auto">
          <a:xfrm>
            <a:off x="2124075" y="2492375"/>
            <a:ext cx="360363" cy="936625"/>
          </a:xfrm>
          <a:prstGeom prst="ellipse">
            <a:avLst/>
          </a:prstGeom>
          <a:noFill/>
          <a:ln w="3175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sv-SE"/>
          </a:p>
        </p:txBody>
      </p:sp>
      <p:sp>
        <p:nvSpPr>
          <p:cNvPr id="14" name="Oval 14"/>
          <p:cNvSpPr>
            <a:spLocks noChangeArrowheads="1"/>
          </p:cNvSpPr>
          <p:nvPr/>
        </p:nvSpPr>
        <p:spPr bwMode="auto">
          <a:xfrm>
            <a:off x="684213" y="2492375"/>
            <a:ext cx="142875" cy="360363"/>
          </a:xfrm>
          <a:prstGeom prst="ellipse">
            <a:avLst/>
          </a:prstGeom>
          <a:noFill/>
          <a:ln w="3175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sv-SE"/>
          </a:p>
        </p:txBody>
      </p:sp>
      <p:sp>
        <p:nvSpPr>
          <p:cNvPr id="15" name="Oval 15"/>
          <p:cNvSpPr>
            <a:spLocks noChangeArrowheads="1"/>
          </p:cNvSpPr>
          <p:nvPr/>
        </p:nvSpPr>
        <p:spPr bwMode="auto">
          <a:xfrm>
            <a:off x="2411413" y="2492375"/>
            <a:ext cx="360362" cy="936625"/>
          </a:xfrm>
          <a:prstGeom prst="ellipse">
            <a:avLst/>
          </a:prstGeom>
          <a:noFill/>
          <a:ln w="3175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sv-SE"/>
          </a:p>
        </p:txBody>
      </p:sp>
      <p:sp>
        <p:nvSpPr>
          <p:cNvPr id="16" name="Oval 16"/>
          <p:cNvSpPr>
            <a:spLocks noChangeArrowheads="1"/>
          </p:cNvSpPr>
          <p:nvPr/>
        </p:nvSpPr>
        <p:spPr bwMode="auto">
          <a:xfrm>
            <a:off x="467544" y="2420888"/>
            <a:ext cx="792162" cy="576262"/>
          </a:xfrm>
          <a:prstGeom prst="ellipse">
            <a:avLst/>
          </a:prstGeom>
          <a:noFill/>
          <a:ln w="3175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sv-SE"/>
          </a:p>
        </p:txBody>
      </p:sp>
      <p:pic>
        <p:nvPicPr>
          <p:cNvPr id="17" name="Picture 17" descr="EG-040608-12 I gård, s u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-1189038" y="4292600"/>
            <a:ext cx="4032251" cy="2679700"/>
          </a:xfrm>
          <a:prstGeom prst="rect">
            <a:avLst/>
          </a:prstGeom>
          <a:noFill/>
        </p:spPr>
      </p:pic>
      <p:pic>
        <p:nvPicPr>
          <p:cNvPr id="18" name="Picture 18" descr="DSC_0017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51550" y="4292600"/>
            <a:ext cx="4713288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9" descr="P106089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2717800" y="4292600"/>
            <a:ext cx="3582988" cy="2687638"/>
          </a:xfrm>
          <a:prstGeom prst="rect">
            <a:avLst/>
          </a:prstGeom>
          <a:noFill/>
        </p:spPr>
      </p:pic>
      <p:sp>
        <p:nvSpPr>
          <p:cNvPr id="20" name="Ellips 19"/>
          <p:cNvSpPr>
            <a:spLocks noChangeArrowheads="1"/>
          </p:cNvSpPr>
          <p:nvPr/>
        </p:nvSpPr>
        <p:spPr bwMode="auto">
          <a:xfrm>
            <a:off x="6976640" y="2406650"/>
            <a:ext cx="547688" cy="255588"/>
          </a:xfrm>
          <a:prstGeom prst="ellipse">
            <a:avLst/>
          </a:prstGeom>
          <a:noFill/>
          <a:ln w="3175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sv-SE"/>
          </a:p>
        </p:txBody>
      </p:sp>
      <p:sp>
        <p:nvSpPr>
          <p:cNvPr id="21" name="Oval 14"/>
          <p:cNvSpPr>
            <a:spLocks noChangeArrowheads="1"/>
          </p:cNvSpPr>
          <p:nvPr/>
        </p:nvSpPr>
        <p:spPr bwMode="auto">
          <a:xfrm>
            <a:off x="755576" y="2492896"/>
            <a:ext cx="142875" cy="360363"/>
          </a:xfrm>
          <a:prstGeom prst="ellipse">
            <a:avLst/>
          </a:prstGeom>
          <a:noFill/>
          <a:ln w="3175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sv-SE"/>
          </a:p>
        </p:txBody>
      </p:sp>
      <p:sp>
        <p:nvSpPr>
          <p:cNvPr id="22" name="Oval 14"/>
          <p:cNvSpPr>
            <a:spLocks noChangeArrowheads="1"/>
          </p:cNvSpPr>
          <p:nvPr/>
        </p:nvSpPr>
        <p:spPr bwMode="auto">
          <a:xfrm>
            <a:off x="900733" y="2492896"/>
            <a:ext cx="142875" cy="360363"/>
          </a:xfrm>
          <a:prstGeom prst="ellipse">
            <a:avLst/>
          </a:prstGeom>
          <a:noFill/>
          <a:ln w="3175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sv-SE"/>
          </a:p>
        </p:txBody>
      </p:sp>
      <p:sp>
        <p:nvSpPr>
          <p:cNvPr id="23" name="Oval 15"/>
          <p:cNvSpPr>
            <a:spLocks noChangeArrowheads="1"/>
          </p:cNvSpPr>
          <p:nvPr/>
        </p:nvSpPr>
        <p:spPr bwMode="auto">
          <a:xfrm>
            <a:off x="2699470" y="2492896"/>
            <a:ext cx="360362" cy="936625"/>
          </a:xfrm>
          <a:prstGeom prst="ellipse">
            <a:avLst/>
          </a:prstGeom>
          <a:noFill/>
          <a:ln w="3175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sv-SE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1" grpId="2" animBg="1"/>
      <p:bldP spid="12" grpId="0" animBg="1"/>
      <p:bldP spid="12" grpId="1" animBg="1"/>
      <p:bldP spid="13" grpId="0" animBg="1"/>
      <p:bldP spid="14" grpId="0" animBg="1"/>
      <p:bldP spid="15" grpId="0" animBg="1"/>
      <p:bldP spid="15" grpId="1" animBg="1"/>
      <p:bldP spid="16" grpId="0" animBg="1"/>
      <p:bldP spid="16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wiclitup.files.wordpress.com/2008/01/island-are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297" y="1844824"/>
            <a:ext cx="6318870" cy="4744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ruta 1"/>
          <p:cNvSpPr txBox="1"/>
          <p:nvPr/>
        </p:nvSpPr>
        <p:spPr>
          <a:xfrm>
            <a:off x="3779912" y="548680"/>
            <a:ext cx="302358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Roosevelt Island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493632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upload.wikimedia.org/wikipedia/commons/e/ed/PennSt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04" y="1147727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ruta 1"/>
          <p:cNvSpPr txBox="1"/>
          <p:nvPr/>
        </p:nvSpPr>
        <p:spPr>
          <a:xfrm>
            <a:off x="2915816" y="271681"/>
            <a:ext cx="442063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mtClean="0"/>
              <a:t>Hudson Yards, New York</a:t>
            </a:r>
            <a:endParaRPr lang="sv-SE" dirty="0"/>
          </a:p>
        </p:txBody>
      </p:sp>
      <p:pic>
        <p:nvPicPr>
          <p:cNvPr id="1030" name="Picture 6" descr="http://www.aecom.com/deployedfiles/Internet/Capabilities/Design%20and%20Planning/images/ECON_EPRE_Hudson_Yards_mainim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179" y="3890926"/>
            <a:ext cx="5400334" cy="277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07987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Kretslopp V mars 2011 e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7695" y="980728"/>
            <a:ext cx="7764209" cy="5877271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572000" y="288032"/>
            <a:ext cx="1577975" cy="54868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Lucida Sans" pitchFamily="34" charset="0"/>
                <a:cs typeface="Times New Roman" pitchFamily="18" charset="0"/>
              </a:rPr>
              <a:t>Water</a:t>
            </a:r>
            <a:endParaRPr kumimoji="0" lang="sv-SE" sz="28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Lucida Sans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43842" y="1815822"/>
            <a:ext cx="3348038" cy="4924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GB" sz="2600" dirty="0">
                <a:latin typeface="Lucida Sans" pitchFamily="34" charset="0"/>
                <a:cs typeface="Times New Roman" pitchFamily="18" charset="0"/>
              </a:rPr>
              <a:t>200 l/p/day</a:t>
            </a:r>
          </a:p>
        </p:txBody>
      </p:sp>
      <p:sp>
        <p:nvSpPr>
          <p:cNvPr id="3" name="AutoShape 4"/>
          <p:cNvSpPr>
            <a:spLocks noChangeArrowheads="1"/>
          </p:cNvSpPr>
          <p:nvPr/>
        </p:nvSpPr>
        <p:spPr bwMode="auto">
          <a:xfrm>
            <a:off x="1043955" y="2536547"/>
            <a:ext cx="431800" cy="1008062"/>
          </a:xfrm>
          <a:prstGeom prst="downArrow">
            <a:avLst>
              <a:gd name="adj1" fmla="val 50000"/>
              <a:gd name="adj2" fmla="val 58364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v-SE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78767" y="3627159"/>
            <a:ext cx="2130711" cy="4924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sz="2600">
                <a:latin typeface="Lucida Sans" pitchFamily="34" charset="0"/>
                <a:cs typeface="Times New Roman" pitchFamily="18" charset="0"/>
              </a:rPr>
              <a:t>100 l/p/day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43842" y="4552672"/>
            <a:ext cx="1771639" cy="89255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v-SE" sz="2600">
                <a:latin typeface="Lucida Sans" pitchFamily="34" charset="0"/>
                <a:cs typeface="Times New Roman" pitchFamily="18" charset="0"/>
              </a:rPr>
              <a:t>Today</a:t>
            </a:r>
          </a:p>
          <a:p>
            <a:pPr algn="l"/>
            <a:r>
              <a:rPr lang="sv-SE" sz="2600">
                <a:latin typeface="Lucida Sans" pitchFamily="34" charset="0"/>
                <a:cs typeface="Times New Roman" pitchFamily="18" charset="0"/>
              </a:rPr>
              <a:t>150 l/p/d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851275" y="260350"/>
            <a:ext cx="35654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800" dirty="0">
                <a:latin typeface="Lucida Sans" pitchFamily="34" charset="0"/>
                <a:cs typeface="Times New Roman" pitchFamily="18" charset="0"/>
              </a:rPr>
              <a:t>Water consumption</a:t>
            </a:r>
          </a:p>
        </p:txBody>
      </p:sp>
      <p:pic>
        <p:nvPicPr>
          <p:cNvPr id="8" name="Picture 2" descr="Fika2-8430"/>
          <p:cNvPicPr>
            <a:picLocks noChangeAspect="1" noChangeArrowheads="1"/>
          </p:cNvPicPr>
          <p:nvPr/>
        </p:nvPicPr>
        <p:blipFill>
          <a:blip r:embed="rId2" cstate="print"/>
          <a:srcRect t="25725"/>
          <a:stretch>
            <a:fillRect/>
          </a:stretch>
        </p:blipFill>
        <p:spPr bwMode="auto">
          <a:xfrm>
            <a:off x="3995937" y="1117738"/>
            <a:ext cx="5148064" cy="574026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innehåll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6" name="Picture 4" descr="sickla_udde_ls_540_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04564"/>
            <a:ext cx="9251950" cy="739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96498" y="1249596"/>
            <a:ext cx="8351966" cy="52322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800" dirty="0">
                <a:latin typeface="Lucida Sans" pitchFamily="34" charset="0"/>
                <a:cs typeface="Times New Roman" pitchFamily="18" charset="0"/>
              </a:rPr>
              <a:t>120 tons oil/grease       180 tons heavy metals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2800350" y="313492"/>
            <a:ext cx="4735592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800" dirty="0">
                <a:latin typeface="Lucida Sans" pitchFamily="34" charset="0"/>
                <a:cs typeface="Times New Roman" pitchFamily="18" charset="0"/>
              </a:rPr>
              <a:t>Brown field – soil cleaning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 txBox="1">
            <a:spLocks noChangeArrowheads="1"/>
          </p:cNvSpPr>
          <p:nvPr/>
        </p:nvSpPr>
        <p:spPr bwMode="auto">
          <a:xfrm>
            <a:off x="3167683" y="296987"/>
            <a:ext cx="4500661" cy="611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Lucida Sans" pitchFamily="34" charset="0"/>
                <a:cs typeface="ＭＳ Ｐゴシック" pitchFamily="84" charset="-128"/>
              </a:rPr>
              <a:t>Storm water solutions</a:t>
            </a:r>
            <a:endParaRPr kumimoji="0" lang="zh-CN" altLang="sv-SE" sz="28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Lucida Sans" pitchFamily="34" charset="0"/>
              <a:ea typeface="SimHei" pitchFamily="49" charset="-122"/>
              <a:cs typeface="ＭＳ Ｐゴシック" pitchFamily="84" charset="-128"/>
            </a:endParaRPr>
          </a:p>
        </p:txBody>
      </p:sp>
      <p:pic>
        <p:nvPicPr>
          <p:cNvPr id="3" name="Picture 15"/>
          <p:cNvPicPr>
            <a:picLocks noChangeAspect="1" noChangeArrowheads="1"/>
          </p:cNvPicPr>
          <p:nvPr/>
        </p:nvPicPr>
        <p:blipFill>
          <a:blip r:embed="rId2" cstate="print"/>
          <a:srcRect t="1312" b="6057"/>
          <a:stretch>
            <a:fillRect/>
          </a:stretch>
        </p:blipFill>
        <p:spPr bwMode="auto">
          <a:xfrm>
            <a:off x="6746875" y="980728"/>
            <a:ext cx="2397125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6"/>
          <p:cNvPicPr>
            <a:picLocks noChangeAspect="1" noChangeArrowheads="1"/>
          </p:cNvPicPr>
          <p:nvPr/>
        </p:nvPicPr>
        <p:blipFill>
          <a:blip r:embed="rId3" cstate="print"/>
          <a:srcRect l="8594" r="27232"/>
          <a:stretch>
            <a:fillRect/>
          </a:stretch>
        </p:blipFill>
        <p:spPr bwMode="auto">
          <a:xfrm>
            <a:off x="0" y="4005263"/>
            <a:ext cx="2398713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DSCF5036-2"/>
          <p:cNvPicPr>
            <a:picLocks noChangeAspect="1" noChangeArrowheads="1"/>
          </p:cNvPicPr>
          <p:nvPr/>
        </p:nvPicPr>
        <p:blipFill>
          <a:blip r:embed="rId4" cstate="print"/>
          <a:srcRect t="10083"/>
          <a:stretch>
            <a:fillRect/>
          </a:stretch>
        </p:blipFill>
        <p:spPr bwMode="auto">
          <a:xfrm>
            <a:off x="0" y="944563"/>
            <a:ext cx="4572000" cy="2944812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</p:pic>
      <p:pic>
        <p:nvPicPr>
          <p:cNvPr id="8" name="Bildobjekt 7" descr="Bilder 007.jpg"/>
          <p:cNvPicPr>
            <a:picLocks noChangeAspect="1"/>
          </p:cNvPicPr>
          <p:nvPr/>
        </p:nvPicPr>
        <p:blipFill>
          <a:blip r:embed="rId5" cstate="print"/>
          <a:srcRect t="6723"/>
          <a:stretch>
            <a:fillRect/>
          </a:stretch>
        </p:blipFill>
        <p:spPr>
          <a:xfrm>
            <a:off x="4860032" y="3861048"/>
            <a:ext cx="4283968" cy="299695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GRONYTOR_P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971550" y="1087438"/>
            <a:ext cx="8172450" cy="5770562"/>
          </a:xfrm>
          <a:prstGeom prst="rect">
            <a:avLst/>
          </a:prstGeom>
          <a:noFill/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3419475" y="260648"/>
            <a:ext cx="3068469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sz="2800" dirty="0">
                <a:latin typeface="Lucida Sans" pitchFamily="34" charset="0"/>
                <a:cs typeface="Times New Roman" pitchFamily="18" charset="0"/>
              </a:rPr>
              <a:t>The park system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ickla_sluss_ekodukter_161_1008_pp"/>
          <p:cNvPicPr>
            <a:picLocks noChangeAspect="1" noChangeArrowheads="1"/>
          </p:cNvPicPr>
          <p:nvPr/>
        </p:nvPicPr>
        <p:blipFill rotWithShape="1">
          <a:blip r:embed="rId2" cstate="print"/>
          <a:srcRect b="17975"/>
          <a:stretch/>
        </p:blipFill>
        <p:spPr bwMode="auto">
          <a:xfrm>
            <a:off x="5868987" y="7938"/>
            <a:ext cx="3311525" cy="3372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Bildobjekt 6" descr="IMG_32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998729"/>
            <a:ext cx="3635897" cy="2726923"/>
          </a:xfrm>
          <a:prstGeom prst="rect">
            <a:avLst/>
          </a:prstGeom>
        </p:spPr>
      </p:pic>
      <p:pic>
        <p:nvPicPr>
          <p:cNvPr id="2" name="Bildobjekt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53" y="4119562"/>
            <a:ext cx="3651249" cy="2738437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699030"/>
            <a:ext cx="4211960" cy="315897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2124075" y="188640"/>
            <a:ext cx="6769100" cy="1151409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Lucida Sans" pitchFamily="34" charset="0"/>
                <a:cs typeface="Times New Roman" pitchFamily="18" charset="0"/>
              </a:rPr>
              <a:t>75 % of all targets built in the buildings and the infrastructure</a:t>
            </a:r>
          </a:p>
        </p:txBody>
      </p:sp>
      <p:pic>
        <p:nvPicPr>
          <p:cNvPr id="18" name="Picture 7" descr="183_D1010004_p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1365250"/>
            <a:ext cx="9144000" cy="737711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Bildobjekt 2" descr="IMG_3371.JPG"/>
          <p:cNvPicPr>
            <a:picLocks noChangeAspect="1"/>
          </p:cNvPicPr>
          <p:nvPr/>
        </p:nvPicPr>
        <p:blipFill>
          <a:blip r:embed="rId2" cstate="print"/>
          <a:srcRect l="20074" t="16402" r="43033" b="23750"/>
          <a:stretch>
            <a:fillRect/>
          </a:stretch>
        </p:blipFill>
        <p:spPr bwMode="auto">
          <a:xfrm>
            <a:off x="3492500" y="-63500"/>
            <a:ext cx="5688013" cy="692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2" name="Picture 2" descr="sva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4576" y="1764804"/>
            <a:ext cx="19812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106759" y="4760441"/>
            <a:ext cx="3313113" cy="612775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defRPr/>
            </a:pPr>
            <a:r>
              <a:rPr lang="sv-SE" sz="2800" kern="0" dirty="0">
                <a:latin typeface="Lucida Sans" pitchFamily="34" charset="0"/>
              </a:rPr>
              <a:t>Stockholms Stad</a:t>
            </a:r>
          </a:p>
        </p:txBody>
      </p:sp>
      <p:pic>
        <p:nvPicPr>
          <p:cNvPr id="68614" name="Picture 5" descr="Stadens symbol S:t Erik på flagga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8697" y="3409553"/>
            <a:ext cx="1643063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419475" y="115888"/>
            <a:ext cx="2881313" cy="762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Achievement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-36513" y="2641600"/>
            <a:ext cx="3657601" cy="1724025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Aim: Lower by half</a:t>
            </a:r>
            <a:br>
              <a:rPr kumimoji="0" lang="en-GB" sz="2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Times New Roman" pitchFamily="18" charset="0"/>
              </a:rPr>
            </a:br>
            <a:endParaRPr kumimoji="0" lang="en-GB" sz="28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Result: 30 – 40%</a:t>
            </a:r>
          </a:p>
        </p:txBody>
      </p:sp>
      <p:pic>
        <p:nvPicPr>
          <p:cNvPr id="7" name="Picture 4" descr="180_D1000008_p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419475" y="1412875"/>
            <a:ext cx="6769100" cy="546258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/>
          <p:nvPr/>
        </p:nvSpPr>
        <p:spPr>
          <a:xfrm>
            <a:off x="1907704" y="-27384"/>
            <a:ext cx="7199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latin typeface="+mj-lt"/>
                <a:cs typeface="Times New Roman" pitchFamily="18" charset="0"/>
              </a:rPr>
              <a:t>Lessons learned from </a:t>
            </a:r>
          </a:p>
          <a:p>
            <a:pPr algn="ctr"/>
            <a:r>
              <a:rPr lang="en-GB" b="1" dirty="0" smtClean="0">
                <a:latin typeface="+mj-lt"/>
                <a:cs typeface="Times New Roman" pitchFamily="18" charset="0"/>
              </a:rPr>
              <a:t>Hammarby </a:t>
            </a:r>
            <a:r>
              <a:rPr lang="en-GB" b="1" dirty="0" err="1" smtClean="0">
                <a:latin typeface="+mj-lt"/>
                <a:cs typeface="Times New Roman" pitchFamily="18" charset="0"/>
              </a:rPr>
              <a:t>Sjöstad</a:t>
            </a:r>
            <a:r>
              <a:rPr lang="en-GB" b="1" dirty="0" smtClean="0">
                <a:latin typeface="+mj-lt"/>
                <a:cs typeface="Times New Roman" pitchFamily="18" charset="0"/>
              </a:rPr>
              <a:t> </a:t>
            </a:r>
            <a:endParaRPr lang="en-GB" i="1" dirty="0">
              <a:latin typeface="+mj-lt"/>
              <a:cs typeface="Times New Roman" pitchFamily="18" charset="0"/>
            </a:endParaRPr>
          </a:p>
        </p:txBody>
      </p:sp>
      <p:pic>
        <p:nvPicPr>
          <p:cNvPr id="6" name="Bildobjekt 5" descr="IMG_3252.JPG"/>
          <p:cNvPicPr>
            <a:picLocks noChangeAspect="1"/>
          </p:cNvPicPr>
          <p:nvPr/>
        </p:nvPicPr>
        <p:blipFill>
          <a:blip r:embed="rId2" cstate="print"/>
          <a:srcRect r="6699" b="17379"/>
          <a:stretch>
            <a:fillRect/>
          </a:stretch>
        </p:blipFill>
        <p:spPr>
          <a:xfrm>
            <a:off x="0" y="1028415"/>
            <a:ext cx="9144000" cy="6072993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 bwMode="auto">
          <a:xfrm>
            <a:off x="0" y="980728"/>
            <a:ext cx="4788024" cy="6120680"/>
          </a:xfrm>
          <a:prstGeom prst="rect">
            <a:avLst/>
          </a:prstGeom>
          <a:solidFill>
            <a:schemeClr val="bg1">
              <a:alpha val="5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Futura Book" pitchFamily="2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51520" y="1196752"/>
            <a:ext cx="4248472" cy="445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80975" indent="-180975" algn="l">
              <a:lnSpc>
                <a:spcPct val="130000"/>
              </a:lnSpc>
              <a:spcBef>
                <a:spcPct val="0"/>
              </a:spcBef>
              <a:spcAft>
                <a:spcPts val="50"/>
              </a:spcAft>
              <a:buFont typeface="Wingdings" pitchFamily="2" charset="2"/>
              <a:buChar char="§"/>
            </a:pPr>
            <a:r>
              <a:rPr lang="en-GB" sz="2400" dirty="0" smtClean="0">
                <a:cs typeface="Arial" charset="0"/>
              </a:rPr>
              <a:t>Set up a vision for the project</a:t>
            </a:r>
          </a:p>
          <a:p>
            <a:pPr marL="180975" indent="-180975" algn="l">
              <a:lnSpc>
                <a:spcPct val="130000"/>
              </a:lnSpc>
              <a:spcBef>
                <a:spcPct val="0"/>
              </a:spcBef>
              <a:spcAft>
                <a:spcPts val="50"/>
              </a:spcAft>
              <a:buFont typeface="Wingdings" pitchFamily="2" charset="2"/>
              <a:buChar char="§"/>
            </a:pPr>
            <a:r>
              <a:rPr lang="en-GB" sz="2400" dirty="0" smtClean="0">
                <a:cs typeface="Arial" charset="0"/>
              </a:rPr>
              <a:t>Cooperate with all participating parties both governmental and private</a:t>
            </a:r>
            <a:endParaRPr lang="en-GB" sz="2400" dirty="0">
              <a:cs typeface="Arial" charset="0"/>
            </a:endParaRPr>
          </a:p>
          <a:p>
            <a:pPr marL="180975" indent="-180975" algn="l">
              <a:lnSpc>
                <a:spcPct val="130000"/>
              </a:lnSpc>
              <a:spcBef>
                <a:spcPct val="0"/>
              </a:spcBef>
              <a:spcAft>
                <a:spcPts val="50"/>
              </a:spcAft>
              <a:buFont typeface="Wingdings" pitchFamily="2" charset="2"/>
              <a:buChar char="§"/>
            </a:pPr>
            <a:r>
              <a:rPr lang="en-GB" sz="2400" dirty="0" smtClean="0">
                <a:solidFill>
                  <a:srgbClr val="000000"/>
                </a:solidFill>
                <a:cs typeface="Arial" charset="0"/>
              </a:rPr>
              <a:t>When  you set up the targets be specific so they can all be measurable</a:t>
            </a:r>
            <a:endParaRPr lang="en-GB" sz="2400" dirty="0">
              <a:solidFill>
                <a:srgbClr val="000000"/>
              </a:solidFill>
              <a:cs typeface="Arial" charset="0"/>
            </a:endParaRPr>
          </a:p>
          <a:p>
            <a:pPr marL="180975" indent="-180975" algn="l">
              <a:lnSpc>
                <a:spcPct val="130000"/>
              </a:lnSpc>
              <a:spcBef>
                <a:spcPct val="0"/>
              </a:spcBef>
              <a:spcAft>
                <a:spcPts val="50"/>
              </a:spcAft>
              <a:buFont typeface="Wingdings" pitchFamily="2" charset="2"/>
              <a:buChar char="§"/>
            </a:pPr>
            <a:r>
              <a:rPr lang="en-GB" sz="2400" dirty="0" smtClean="0">
                <a:solidFill>
                  <a:srgbClr val="000000"/>
                </a:solidFill>
                <a:cs typeface="Arial" charset="0"/>
              </a:rPr>
              <a:t>Holistic perspective</a:t>
            </a:r>
            <a:endParaRPr lang="en-GB" sz="2400" dirty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7"/>
          <p:cNvSpPr txBox="1">
            <a:spLocks noChangeArrowheads="1"/>
          </p:cNvSpPr>
          <p:nvPr/>
        </p:nvSpPr>
        <p:spPr bwMode="auto">
          <a:xfrm>
            <a:off x="2915716" y="-3175"/>
            <a:ext cx="7200900" cy="1016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v-SE" dirty="0">
                <a:latin typeface="Times New Roman" pitchFamily="18" charset="0"/>
                <a:cs typeface="Times New Roman" pitchFamily="18" charset="0"/>
              </a:rPr>
              <a:t>Norra Djurgårdsstaden – </a:t>
            </a:r>
          </a:p>
          <a:p>
            <a:r>
              <a:rPr lang="sv-SE" dirty="0">
                <a:latin typeface="Times New Roman" pitchFamily="18" charset="0"/>
                <a:cs typeface="Times New Roman" pitchFamily="18" charset="0"/>
              </a:rPr>
              <a:t>The Stockholm Royal Sea Port</a:t>
            </a:r>
          </a:p>
        </p:txBody>
      </p:sp>
      <p:pic>
        <p:nvPicPr>
          <p:cNvPr id="74755" name="Picture 8" descr="STADSUTVOMR_oh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635375" y="1389063"/>
            <a:ext cx="5508625" cy="3971925"/>
          </a:xfrm>
          <a:noFill/>
        </p:spPr>
      </p:pic>
      <p:sp>
        <p:nvSpPr>
          <p:cNvPr id="74756" name="Oval 13"/>
          <p:cNvSpPr>
            <a:spLocks noChangeArrowheads="1"/>
          </p:cNvSpPr>
          <p:nvPr/>
        </p:nvSpPr>
        <p:spPr bwMode="auto">
          <a:xfrm>
            <a:off x="6732588" y="4092575"/>
            <a:ext cx="1116012" cy="1008063"/>
          </a:xfrm>
          <a:prstGeom prst="ellipse">
            <a:avLst/>
          </a:prstGeom>
          <a:noFill/>
          <a:ln w="25400" algn="ctr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sv-SE" dirty="0"/>
          </a:p>
        </p:txBody>
      </p:sp>
      <p:pic>
        <p:nvPicPr>
          <p:cNvPr id="74757" name="Picture 2" descr="nd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84300"/>
            <a:ext cx="5322888" cy="397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8" name="Ellips 8"/>
          <p:cNvSpPr>
            <a:spLocks noChangeArrowheads="1"/>
          </p:cNvSpPr>
          <p:nvPr/>
        </p:nvSpPr>
        <p:spPr bwMode="auto">
          <a:xfrm rot="-2883760">
            <a:off x="7202487" y="1173163"/>
            <a:ext cx="912813" cy="2262188"/>
          </a:xfrm>
          <a:prstGeom prst="ellipse">
            <a:avLst/>
          </a:prstGeom>
          <a:noFill/>
          <a:ln w="4127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sv-SE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4" descr="Sickla kaj-kajen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268413"/>
            <a:ext cx="9180513" cy="6175375"/>
          </a:xfrm>
          <a:noFill/>
        </p:spPr>
      </p:pic>
      <p:sp>
        <p:nvSpPr>
          <p:cNvPr id="78851" name="Text Box 7"/>
          <p:cNvSpPr txBox="1">
            <a:spLocks noChangeArrowheads="1"/>
          </p:cNvSpPr>
          <p:nvPr/>
        </p:nvSpPr>
        <p:spPr bwMode="auto">
          <a:xfrm>
            <a:off x="1906588" y="142875"/>
            <a:ext cx="6249987" cy="1200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600" dirty="0">
                <a:latin typeface="Times New Roman" pitchFamily="18" charset="0"/>
                <a:cs typeface="Times New Roman" pitchFamily="18" charset="0"/>
              </a:rPr>
              <a:t>The key to Hammarby </a:t>
            </a:r>
            <a:r>
              <a:rPr lang="en-GB" sz="3600" dirty="0" err="1">
                <a:latin typeface="Times New Roman" pitchFamily="18" charset="0"/>
                <a:cs typeface="Times New Roman" pitchFamily="18" charset="0"/>
              </a:rPr>
              <a:t>Sjöstad’s</a:t>
            </a:r>
            <a:r>
              <a:rPr lang="en-GB" sz="36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GB" sz="3600" dirty="0">
                <a:latin typeface="Times New Roman" pitchFamily="18" charset="0"/>
                <a:cs typeface="Times New Roman" pitchFamily="18" charset="0"/>
              </a:rPr>
              <a:t>success –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4" descr="Fontän i Sickla kajtorget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044575"/>
            <a:ext cx="9180513" cy="5984875"/>
          </a:xfrm>
          <a:noFill/>
        </p:spPr>
      </p:pic>
      <p:sp>
        <p:nvSpPr>
          <p:cNvPr id="79875" name="Rectangle 7"/>
          <p:cNvSpPr>
            <a:spLocks noChangeArrowheads="1"/>
          </p:cNvSpPr>
          <p:nvPr/>
        </p:nvSpPr>
        <p:spPr bwMode="auto">
          <a:xfrm>
            <a:off x="2987675" y="123825"/>
            <a:ext cx="4057650" cy="646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600">
                <a:latin typeface="Times New Roman" pitchFamily="18" charset="0"/>
                <a:cs typeface="Times New Roman" pitchFamily="18" charset="0"/>
              </a:rPr>
              <a:t>- Integrated planning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innehåll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6" name="Picture 4" descr="sickl_innan_p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35038"/>
            <a:ext cx="9251950" cy="601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1.bp.blogspot.com/-2TrfOjCo_Do/UicG1JeAOLI/AAAAAAAABas/I1BzaZ1lyME/s640/teckna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432" y="1196752"/>
            <a:ext cx="7226984" cy="5128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ktangel 1"/>
          <p:cNvSpPr/>
          <p:nvPr/>
        </p:nvSpPr>
        <p:spPr bwMode="auto">
          <a:xfrm>
            <a:off x="5148064" y="1196752"/>
            <a:ext cx="3168352" cy="512882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Futura Book" pitchFamily="2" charset="0"/>
            </a:endParaRPr>
          </a:p>
        </p:txBody>
      </p:sp>
      <p:sp>
        <p:nvSpPr>
          <p:cNvPr id="3" name="Rektangel 2"/>
          <p:cNvSpPr/>
          <p:nvPr/>
        </p:nvSpPr>
        <p:spPr bwMode="auto">
          <a:xfrm>
            <a:off x="4139952" y="1196752"/>
            <a:ext cx="1368152" cy="512882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Futura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06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6" descr="omslag_boken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1368425" y="-6350"/>
            <a:ext cx="10620375" cy="6927850"/>
          </a:xfrm>
          <a:noFill/>
        </p:spPr>
      </p:pic>
      <p:sp>
        <p:nvSpPr>
          <p:cNvPr id="880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0500" y="434975"/>
            <a:ext cx="8470900" cy="1350963"/>
          </a:xfrm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en-GB" sz="2600" b="1" smtClean="0">
                <a:latin typeface="Times New Roman" pitchFamily="18" charset="0"/>
                <a:cs typeface="Times New Roman" pitchFamily="18" charset="0"/>
              </a:rPr>
              <a:t>The earth provides enough to satisfy every man’s need.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en-GB" sz="2600" b="1" smtClean="0">
                <a:latin typeface="Times New Roman" pitchFamily="18" charset="0"/>
                <a:cs typeface="Times New Roman" pitchFamily="18" charset="0"/>
              </a:rPr>
              <a:t>But not every man’s greed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en-GB" sz="2600" smtClean="0">
                <a:latin typeface="Times New Roman" pitchFamily="18" charset="0"/>
                <a:cs typeface="Times New Roman" pitchFamily="18" charset="0"/>
              </a:rPr>
              <a:t>(Mahatma Gandhi</a:t>
            </a:r>
            <a:r>
              <a:rPr lang="en-GB" sz="1800" smtClean="0"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  <p:sp>
        <p:nvSpPr>
          <p:cNvPr id="2" name="textruta 1"/>
          <p:cNvSpPr txBox="1"/>
          <p:nvPr/>
        </p:nvSpPr>
        <p:spPr>
          <a:xfrm>
            <a:off x="176149" y="5805264"/>
            <a:ext cx="64840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>
                <a:hlinkClick r:id="rId3"/>
              </a:rPr>
              <a:t>www.stockholm.se/hammarbysjostad</a:t>
            </a:r>
            <a:endParaRPr lang="sv-SE" dirty="0" smtClean="0"/>
          </a:p>
          <a:p>
            <a:r>
              <a:rPr lang="sv-SE" dirty="0" smtClean="0">
                <a:hlinkClick r:id="rId4"/>
              </a:rPr>
              <a:t>www.stockholmvatten.se/glashusett</a:t>
            </a:r>
            <a:r>
              <a:rPr lang="sv-SE" dirty="0" smtClean="0"/>
              <a:t>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822450"/>
            <a:ext cx="3513138" cy="3213100"/>
          </a:xfrm>
        </p:spPr>
        <p:txBody>
          <a:bodyPr/>
          <a:lstStyle/>
          <a:p>
            <a:pPr algn="ctr">
              <a:buFontTx/>
              <a:buNone/>
            </a:pPr>
            <a:endParaRPr lang="sv-SE" sz="200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Tx/>
              <a:buNone/>
            </a:pPr>
            <a:r>
              <a:rPr lang="sv-SE" sz="4600" smtClean="0">
                <a:latin typeface="Times New Roman" pitchFamily="18" charset="0"/>
                <a:cs typeface="Times New Roman" pitchFamily="18" charset="0"/>
              </a:rPr>
              <a:t>Tack så</a:t>
            </a:r>
          </a:p>
          <a:p>
            <a:pPr algn="ctr">
              <a:buFontTx/>
              <a:buNone/>
            </a:pPr>
            <a:r>
              <a:rPr lang="sv-SE" sz="4600" smtClean="0">
                <a:latin typeface="Times New Roman" pitchFamily="18" charset="0"/>
                <a:cs typeface="Times New Roman" pitchFamily="18" charset="0"/>
              </a:rPr>
              <a:t>mycket!</a:t>
            </a:r>
          </a:p>
        </p:txBody>
      </p:sp>
      <p:pic>
        <p:nvPicPr>
          <p:cNvPr id="89091" name="Picture 3" descr="g1_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98863" y="0"/>
            <a:ext cx="5608637" cy="6958013"/>
          </a:xfrm>
          <a:noFill/>
        </p:spPr>
      </p:pic>
    </p:spTree>
    <p:extLst>
      <p:ext uri="{BB962C8B-B14F-4D97-AF65-F5344CB8AC3E}">
        <p14:creationId xmlns:p14="http://schemas.microsoft.com/office/powerpoint/2010/main" val="30209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innehåll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38" y="946150"/>
            <a:ext cx="9144000" cy="65420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G-D050828-1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908050"/>
            <a:ext cx="8640763" cy="645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innehåll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6" name="Picture 5" descr="DSC_0097_p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00125"/>
            <a:ext cx="9144000" cy="595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637" y="980728"/>
            <a:ext cx="7872875" cy="590465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lashusEtt">
  <a:themeElements>
    <a:clrScheme name="GlahusEttmal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GlahusEttmall">
      <a:majorFont>
        <a:latin typeface="Futura Book"/>
        <a:ea typeface=""/>
        <a:cs typeface=""/>
      </a:majorFont>
      <a:minorFont>
        <a:latin typeface="Futura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utura Book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utura Book" pitchFamily="2" charset="0"/>
          </a:defRPr>
        </a:defPPr>
      </a:lstStyle>
    </a:lnDef>
  </a:objectDefaults>
  <a:extraClrSchemeLst>
    <a:extraClrScheme>
      <a:clrScheme name="GlahusEttmal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husEttmall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husEttmall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husEttmall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husEttmall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husEttmall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husEttmall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GlashusEtt</Template>
  <TotalTime>1313</TotalTime>
  <Words>359</Words>
  <Application>Microsoft Office PowerPoint</Application>
  <PresentationFormat>Bildspel på skärmen (4:3)</PresentationFormat>
  <Paragraphs>105</Paragraphs>
  <Slides>52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52</vt:i4>
      </vt:variant>
    </vt:vector>
  </HeadingPairs>
  <TitlesOfParts>
    <vt:vector size="53" baseType="lpstr">
      <vt:lpstr>GlashusEtt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Windows User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Bild 1</dc:title>
  <dc:creator>Erik Freudenthal</dc:creator>
  <cp:lastModifiedBy>Erik Freudenthal</cp:lastModifiedBy>
  <cp:revision>107</cp:revision>
  <dcterms:created xsi:type="dcterms:W3CDTF">2012-02-16T13:44:51Z</dcterms:created>
  <dcterms:modified xsi:type="dcterms:W3CDTF">2015-04-16T01:52:02Z</dcterms:modified>
</cp:coreProperties>
</file>